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684" r:id="rId2"/>
    <p:sldMasterId id="2147483678" r:id="rId3"/>
  </p:sldMasterIdLst>
  <p:notesMasterIdLst>
    <p:notesMasterId r:id="rId12"/>
  </p:notesMasterIdLst>
  <p:sldIdLst>
    <p:sldId id="313" r:id="rId4"/>
    <p:sldId id="332" r:id="rId5"/>
    <p:sldId id="345" r:id="rId6"/>
    <p:sldId id="343" r:id="rId7"/>
    <p:sldId id="347" r:id="rId8"/>
    <p:sldId id="346" r:id="rId9"/>
    <p:sldId id="348" r:id="rId10"/>
    <p:sldId id="338" r:id="rId11"/>
  </p:sldIdLst>
  <p:sldSz cx="6858000" cy="9907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200F0F-99DE-364D-B09E-46CFCDAFDC47}" v="4" dt="2025-05-23T08:51:05.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96"/>
    <p:restoredTop sz="94610"/>
  </p:normalViewPr>
  <p:slideViewPr>
    <p:cSldViewPr snapToGrid="0">
      <p:cViewPr varScale="1">
        <p:scale>
          <a:sx n="106" d="100"/>
          <a:sy n="106" d="100"/>
        </p:scale>
        <p:origin x="43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83A8A-1D8F-7C43-B00A-A8450C1EAF3A}" type="datetimeFigureOut">
              <a:rPr lang="en-GB" smtClean="0"/>
              <a:t>05/12/2025</a:t>
            </a:fld>
            <a:endParaRPr lang="en-GB"/>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89E6D-9B3B-734C-AF0D-CCFFFACF6D25}" type="slidenum">
              <a:rPr lang="en-GB" smtClean="0"/>
              <a:t>‹#›</a:t>
            </a:fld>
            <a:endParaRPr lang="en-GB"/>
          </a:p>
        </p:txBody>
      </p:sp>
    </p:spTree>
    <p:extLst>
      <p:ext uri="{BB962C8B-B14F-4D97-AF65-F5344CB8AC3E}">
        <p14:creationId xmlns:p14="http://schemas.microsoft.com/office/powerpoint/2010/main" val="665969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3EB4-B169-0C4E-BF82-F45138259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12F9E-6D2D-0C29-353C-78159E69E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9FA7-D156-5971-F52E-30B6D497E3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A6842-0706-2B4C-0134-D75C806A985B}"/>
              </a:ext>
            </a:extLst>
          </p:cNvPr>
          <p:cNvSpPr>
            <a:spLocks noGrp="1"/>
          </p:cNvSpPr>
          <p:nvPr>
            <p:ph type="sldNum" sz="quarter" idx="5"/>
          </p:nvPr>
        </p:nvSpPr>
        <p:spPr/>
        <p:txBody>
          <a:bodyPr/>
          <a:lstStyle/>
          <a:p>
            <a:fld id="{E3E0479A-36F4-BB45-9152-89D572E3ACAC}" type="slidenum">
              <a:rPr lang="en-US" smtClean="0"/>
              <a:t>2</a:t>
            </a:fld>
            <a:endParaRPr lang="en-US" dirty="0"/>
          </a:p>
        </p:txBody>
      </p:sp>
    </p:spTree>
    <p:extLst>
      <p:ext uri="{BB962C8B-B14F-4D97-AF65-F5344CB8AC3E}">
        <p14:creationId xmlns:p14="http://schemas.microsoft.com/office/powerpoint/2010/main" val="279211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3EB4-B169-0C4E-BF82-F45138259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12F9E-6D2D-0C29-353C-78159E69E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9FA7-D156-5971-F52E-30B6D497E3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A6842-0706-2B4C-0134-D75C806A985B}"/>
              </a:ext>
            </a:extLst>
          </p:cNvPr>
          <p:cNvSpPr>
            <a:spLocks noGrp="1"/>
          </p:cNvSpPr>
          <p:nvPr>
            <p:ph type="sldNum" sz="quarter" idx="5"/>
          </p:nvPr>
        </p:nvSpPr>
        <p:spPr/>
        <p:txBody>
          <a:bodyPr/>
          <a:lstStyle/>
          <a:p>
            <a:fld id="{E3E0479A-36F4-BB45-9152-89D572E3ACAC}" type="slidenum">
              <a:rPr lang="en-US" smtClean="0"/>
              <a:t>3</a:t>
            </a:fld>
            <a:endParaRPr lang="en-US" dirty="0"/>
          </a:p>
        </p:txBody>
      </p:sp>
    </p:spTree>
    <p:extLst>
      <p:ext uri="{BB962C8B-B14F-4D97-AF65-F5344CB8AC3E}">
        <p14:creationId xmlns:p14="http://schemas.microsoft.com/office/powerpoint/2010/main" val="3791134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01CED-7DF0-F750-7390-F19B1DAD4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755367-8618-F691-4934-138330FF5A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CCF22-BEDE-DF82-6076-C33E6267E8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DE6719-681C-22FC-49A9-EDCC238730DB}"/>
              </a:ext>
            </a:extLst>
          </p:cNvPr>
          <p:cNvSpPr>
            <a:spLocks noGrp="1"/>
          </p:cNvSpPr>
          <p:nvPr>
            <p:ph type="sldNum" sz="quarter" idx="5"/>
          </p:nvPr>
        </p:nvSpPr>
        <p:spPr/>
        <p:txBody>
          <a:bodyPr/>
          <a:lstStyle/>
          <a:p>
            <a:fld id="{E3E0479A-36F4-BB45-9152-89D572E3ACAC}" type="slidenum">
              <a:rPr lang="en-US" smtClean="0"/>
              <a:t>4</a:t>
            </a:fld>
            <a:endParaRPr lang="en-US" dirty="0"/>
          </a:p>
        </p:txBody>
      </p:sp>
    </p:spTree>
    <p:extLst>
      <p:ext uri="{BB962C8B-B14F-4D97-AF65-F5344CB8AC3E}">
        <p14:creationId xmlns:p14="http://schemas.microsoft.com/office/powerpoint/2010/main" val="1191398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3EB4-B169-0C4E-BF82-F45138259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12F9E-6D2D-0C29-353C-78159E69E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9FA7-D156-5971-F52E-30B6D497E3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A6842-0706-2B4C-0134-D75C806A985B}"/>
              </a:ext>
            </a:extLst>
          </p:cNvPr>
          <p:cNvSpPr>
            <a:spLocks noGrp="1"/>
          </p:cNvSpPr>
          <p:nvPr>
            <p:ph type="sldNum" sz="quarter" idx="5"/>
          </p:nvPr>
        </p:nvSpPr>
        <p:spPr/>
        <p:txBody>
          <a:bodyPr/>
          <a:lstStyle/>
          <a:p>
            <a:fld id="{E3E0479A-36F4-BB45-9152-89D572E3ACAC}" type="slidenum">
              <a:rPr lang="en-US" smtClean="0"/>
              <a:t>5</a:t>
            </a:fld>
            <a:endParaRPr lang="en-US" dirty="0"/>
          </a:p>
        </p:txBody>
      </p:sp>
    </p:spTree>
    <p:extLst>
      <p:ext uri="{BB962C8B-B14F-4D97-AF65-F5344CB8AC3E}">
        <p14:creationId xmlns:p14="http://schemas.microsoft.com/office/powerpoint/2010/main" val="1569362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3EB4-B169-0C4E-BF82-F45138259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12F9E-6D2D-0C29-353C-78159E69E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9FA7-D156-5971-F52E-30B6D497E3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A6842-0706-2B4C-0134-D75C806A985B}"/>
              </a:ext>
            </a:extLst>
          </p:cNvPr>
          <p:cNvSpPr>
            <a:spLocks noGrp="1"/>
          </p:cNvSpPr>
          <p:nvPr>
            <p:ph type="sldNum" sz="quarter" idx="5"/>
          </p:nvPr>
        </p:nvSpPr>
        <p:spPr/>
        <p:txBody>
          <a:bodyPr/>
          <a:lstStyle/>
          <a:p>
            <a:fld id="{E3E0479A-36F4-BB45-9152-89D572E3ACAC}" type="slidenum">
              <a:rPr lang="en-US" smtClean="0"/>
              <a:t>6</a:t>
            </a:fld>
            <a:endParaRPr lang="en-US" dirty="0"/>
          </a:p>
        </p:txBody>
      </p:sp>
    </p:spTree>
    <p:extLst>
      <p:ext uri="{BB962C8B-B14F-4D97-AF65-F5344CB8AC3E}">
        <p14:creationId xmlns:p14="http://schemas.microsoft.com/office/powerpoint/2010/main" val="100462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93EB4-B169-0C4E-BF82-F45138259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112F9E-6D2D-0C29-353C-78159E69E5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89FA7-D156-5971-F52E-30B6D497E3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EA6842-0706-2B4C-0134-D75C806A985B}"/>
              </a:ext>
            </a:extLst>
          </p:cNvPr>
          <p:cNvSpPr>
            <a:spLocks noGrp="1"/>
          </p:cNvSpPr>
          <p:nvPr>
            <p:ph type="sldNum" sz="quarter" idx="5"/>
          </p:nvPr>
        </p:nvSpPr>
        <p:spPr/>
        <p:txBody>
          <a:bodyPr/>
          <a:lstStyle/>
          <a:p>
            <a:fld id="{E3E0479A-36F4-BB45-9152-89D572E3ACAC}" type="slidenum">
              <a:rPr lang="en-US" smtClean="0"/>
              <a:t>7</a:t>
            </a:fld>
            <a:endParaRPr lang="en-US" dirty="0"/>
          </a:p>
        </p:txBody>
      </p:sp>
    </p:spTree>
    <p:extLst>
      <p:ext uri="{BB962C8B-B14F-4D97-AF65-F5344CB8AC3E}">
        <p14:creationId xmlns:p14="http://schemas.microsoft.com/office/powerpoint/2010/main" val="3568784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11172-3C7C-ACDF-16B7-B13BFF0309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14C3DD-25AC-0456-7C4E-BCDBC603D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8EB2D-46E8-4D1C-6E92-662AA271D2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15ABC5-74F4-B8AB-422D-B8151A8F0C71}"/>
              </a:ext>
            </a:extLst>
          </p:cNvPr>
          <p:cNvSpPr>
            <a:spLocks noGrp="1"/>
          </p:cNvSpPr>
          <p:nvPr>
            <p:ph type="sldNum" sz="quarter" idx="5"/>
          </p:nvPr>
        </p:nvSpPr>
        <p:spPr/>
        <p:txBody>
          <a:bodyPr/>
          <a:lstStyle/>
          <a:p>
            <a:fld id="{E3E0479A-36F4-BB45-9152-89D572E3ACAC}" type="slidenum">
              <a:rPr lang="en-US" smtClean="0"/>
              <a:t>8</a:t>
            </a:fld>
            <a:endParaRPr lang="en-US" dirty="0"/>
          </a:p>
        </p:txBody>
      </p:sp>
    </p:spTree>
    <p:extLst>
      <p:ext uri="{BB962C8B-B14F-4D97-AF65-F5344CB8AC3E}">
        <p14:creationId xmlns:p14="http://schemas.microsoft.com/office/powerpoint/2010/main" val="3657824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4-point Star 6">
            <a:extLst>
              <a:ext uri="{FF2B5EF4-FFF2-40B4-BE49-F238E27FC236}">
                <a16:creationId xmlns:a16="http://schemas.microsoft.com/office/drawing/2014/main" id="{D7FB8CC7-E867-7140-F2F2-EE80CFC0AE6C}"/>
              </a:ext>
            </a:extLst>
          </p:cNvPr>
          <p:cNvSpPr/>
          <p:nvPr userDrawn="1"/>
        </p:nvSpPr>
        <p:spPr>
          <a:xfrm rot="21154644">
            <a:off x="37596" y="436033"/>
            <a:ext cx="2059178" cy="2059178"/>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4-point Star 7">
            <a:extLst>
              <a:ext uri="{FF2B5EF4-FFF2-40B4-BE49-F238E27FC236}">
                <a16:creationId xmlns:a16="http://schemas.microsoft.com/office/drawing/2014/main" id="{57F974CB-8B98-1E2B-B6F1-2D304C6440D8}"/>
              </a:ext>
            </a:extLst>
          </p:cNvPr>
          <p:cNvSpPr/>
          <p:nvPr userDrawn="1"/>
        </p:nvSpPr>
        <p:spPr>
          <a:xfrm rot="18625932">
            <a:off x="2451652" y="5418827"/>
            <a:ext cx="5804884" cy="5804884"/>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 name="Group 8">
            <a:extLst>
              <a:ext uri="{FF2B5EF4-FFF2-40B4-BE49-F238E27FC236}">
                <a16:creationId xmlns:a16="http://schemas.microsoft.com/office/drawing/2014/main" id="{9655776B-3E42-FC09-854A-5979E8662977}"/>
              </a:ext>
            </a:extLst>
          </p:cNvPr>
          <p:cNvGrpSpPr/>
          <p:nvPr userDrawn="1"/>
        </p:nvGrpSpPr>
        <p:grpSpPr>
          <a:xfrm>
            <a:off x="603025" y="8795500"/>
            <a:ext cx="2829004" cy="488213"/>
            <a:chOff x="-1464840" y="188641"/>
            <a:chExt cx="3830530" cy="661050"/>
          </a:xfrm>
        </p:grpSpPr>
        <p:pic>
          <p:nvPicPr>
            <p:cNvPr id="10" name="Picture 9" descr="A black background with white text&#10;&#10;Description automatically generated">
              <a:extLst>
                <a:ext uri="{FF2B5EF4-FFF2-40B4-BE49-F238E27FC236}">
                  <a16:creationId xmlns:a16="http://schemas.microsoft.com/office/drawing/2014/main" id="{C05360B7-3671-4A1B-A416-800BD3F30B5D}"/>
                </a:ext>
              </a:extLst>
            </p:cNvPr>
            <p:cNvPicPr>
              <a:picLocks noChangeAspect="1"/>
            </p:cNvPicPr>
            <p:nvPr/>
          </p:nvPicPr>
          <p:blipFill rotWithShape="1">
            <a:blip r:embed="rId2"/>
            <a:srcRect l="3507" t="25449" r="3848" b="23033"/>
            <a:stretch/>
          </p:blipFill>
          <p:spPr>
            <a:xfrm>
              <a:off x="-1464840" y="188641"/>
              <a:ext cx="2427332" cy="661050"/>
            </a:xfrm>
            <a:prstGeom prst="rect">
              <a:avLst/>
            </a:prstGeom>
          </p:spPr>
        </p:pic>
        <p:grpSp>
          <p:nvGrpSpPr>
            <p:cNvPr id="11" name="Group 10">
              <a:extLst>
                <a:ext uri="{FF2B5EF4-FFF2-40B4-BE49-F238E27FC236}">
                  <a16:creationId xmlns:a16="http://schemas.microsoft.com/office/drawing/2014/main" id="{247F12FC-1305-BA0E-EE41-0340F618CC81}"/>
                </a:ext>
              </a:extLst>
            </p:cNvPr>
            <p:cNvGrpSpPr/>
            <p:nvPr/>
          </p:nvGrpSpPr>
          <p:grpSpPr>
            <a:xfrm>
              <a:off x="1101583" y="281589"/>
              <a:ext cx="1264107" cy="526917"/>
              <a:chOff x="1559496" y="210723"/>
              <a:chExt cx="1957711" cy="816032"/>
            </a:xfrm>
          </p:grpSpPr>
          <p:pic>
            <p:nvPicPr>
              <p:cNvPr id="12" name="Picture 11" descr="Blue text on a black background&#10;&#10;Description automatically generated">
                <a:extLst>
                  <a:ext uri="{FF2B5EF4-FFF2-40B4-BE49-F238E27FC236}">
                    <a16:creationId xmlns:a16="http://schemas.microsoft.com/office/drawing/2014/main" id="{C9866C4E-1A08-1BD7-C9A2-23350DBAB444}"/>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1847528" y="296986"/>
                <a:ext cx="1669679" cy="613085"/>
              </a:xfrm>
              <a:prstGeom prst="rect">
                <a:avLst/>
              </a:prstGeom>
            </p:spPr>
          </p:pic>
          <p:cxnSp>
            <p:nvCxnSpPr>
              <p:cNvPr id="13" name="Straight Connector 12">
                <a:extLst>
                  <a:ext uri="{FF2B5EF4-FFF2-40B4-BE49-F238E27FC236}">
                    <a16:creationId xmlns:a16="http://schemas.microsoft.com/office/drawing/2014/main" id="{983BE52B-9923-541F-ABC5-A5FDF842CEA5}"/>
                  </a:ext>
                </a:extLst>
              </p:cNvPr>
              <p:cNvCxnSpPr>
                <a:cxnSpLocks/>
              </p:cNvCxnSpPr>
              <p:nvPr/>
            </p:nvCxnSpPr>
            <p:spPr>
              <a:xfrm>
                <a:off x="1559496" y="210723"/>
                <a:ext cx="0" cy="81603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2394379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4-point Star 6">
            <a:extLst>
              <a:ext uri="{FF2B5EF4-FFF2-40B4-BE49-F238E27FC236}">
                <a16:creationId xmlns:a16="http://schemas.microsoft.com/office/drawing/2014/main" id="{D7FB8CC7-E867-7140-F2F2-EE80CFC0AE6C}"/>
              </a:ext>
            </a:extLst>
          </p:cNvPr>
          <p:cNvSpPr/>
          <p:nvPr userDrawn="1"/>
        </p:nvSpPr>
        <p:spPr>
          <a:xfrm rot="21154644">
            <a:off x="37596" y="436033"/>
            <a:ext cx="2059178" cy="2059178"/>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4-point Star 7">
            <a:extLst>
              <a:ext uri="{FF2B5EF4-FFF2-40B4-BE49-F238E27FC236}">
                <a16:creationId xmlns:a16="http://schemas.microsoft.com/office/drawing/2014/main" id="{57F974CB-8B98-1E2B-B6F1-2D304C6440D8}"/>
              </a:ext>
            </a:extLst>
          </p:cNvPr>
          <p:cNvSpPr/>
          <p:nvPr userDrawn="1"/>
        </p:nvSpPr>
        <p:spPr>
          <a:xfrm rot="18625932">
            <a:off x="2451652" y="5418827"/>
            <a:ext cx="5804884" cy="5804884"/>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 name="Group 8">
            <a:extLst>
              <a:ext uri="{FF2B5EF4-FFF2-40B4-BE49-F238E27FC236}">
                <a16:creationId xmlns:a16="http://schemas.microsoft.com/office/drawing/2014/main" id="{9655776B-3E42-FC09-854A-5979E8662977}"/>
              </a:ext>
            </a:extLst>
          </p:cNvPr>
          <p:cNvGrpSpPr/>
          <p:nvPr userDrawn="1"/>
        </p:nvGrpSpPr>
        <p:grpSpPr>
          <a:xfrm>
            <a:off x="603025" y="8795500"/>
            <a:ext cx="2829004" cy="488213"/>
            <a:chOff x="-1464840" y="188641"/>
            <a:chExt cx="3830530" cy="661050"/>
          </a:xfrm>
        </p:grpSpPr>
        <p:pic>
          <p:nvPicPr>
            <p:cNvPr id="10" name="Picture 9" descr="A black background with white text&#10;&#10;Description automatically generated">
              <a:extLst>
                <a:ext uri="{FF2B5EF4-FFF2-40B4-BE49-F238E27FC236}">
                  <a16:creationId xmlns:a16="http://schemas.microsoft.com/office/drawing/2014/main" id="{C05360B7-3671-4A1B-A416-800BD3F30B5D}"/>
                </a:ext>
              </a:extLst>
            </p:cNvPr>
            <p:cNvPicPr>
              <a:picLocks noChangeAspect="1"/>
            </p:cNvPicPr>
            <p:nvPr/>
          </p:nvPicPr>
          <p:blipFill rotWithShape="1">
            <a:blip r:embed="rId2"/>
            <a:srcRect l="3507" t="25449" r="3848" b="23033"/>
            <a:stretch/>
          </p:blipFill>
          <p:spPr>
            <a:xfrm>
              <a:off x="-1464840" y="188641"/>
              <a:ext cx="2427332" cy="661050"/>
            </a:xfrm>
            <a:prstGeom prst="rect">
              <a:avLst/>
            </a:prstGeom>
          </p:spPr>
        </p:pic>
        <p:grpSp>
          <p:nvGrpSpPr>
            <p:cNvPr id="11" name="Group 10">
              <a:extLst>
                <a:ext uri="{FF2B5EF4-FFF2-40B4-BE49-F238E27FC236}">
                  <a16:creationId xmlns:a16="http://schemas.microsoft.com/office/drawing/2014/main" id="{247F12FC-1305-BA0E-EE41-0340F618CC81}"/>
                </a:ext>
              </a:extLst>
            </p:cNvPr>
            <p:cNvGrpSpPr/>
            <p:nvPr/>
          </p:nvGrpSpPr>
          <p:grpSpPr>
            <a:xfrm>
              <a:off x="1101583" y="281589"/>
              <a:ext cx="1264107" cy="526917"/>
              <a:chOff x="1559496" y="210723"/>
              <a:chExt cx="1957711" cy="816032"/>
            </a:xfrm>
          </p:grpSpPr>
          <p:pic>
            <p:nvPicPr>
              <p:cNvPr id="12" name="Picture 11" descr="Blue text on a black background&#10;&#10;Description automatically generated">
                <a:extLst>
                  <a:ext uri="{FF2B5EF4-FFF2-40B4-BE49-F238E27FC236}">
                    <a16:creationId xmlns:a16="http://schemas.microsoft.com/office/drawing/2014/main" id="{C9866C4E-1A08-1BD7-C9A2-23350DBAB444}"/>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1847528" y="296986"/>
                <a:ext cx="1669679" cy="613085"/>
              </a:xfrm>
              <a:prstGeom prst="rect">
                <a:avLst/>
              </a:prstGeom>
            </p:spPr>
          </p:pic>
          <p:cxnSp>
            <p:nvCxnSpPr>
              <p:cNvPr id="13" name="Straight Connector 12">
                <a:extLst>
                  <a:ext uri="{FF2B5EF4-FFF2-40B4-BE49-F238E27FC236}">
                    <a16:creationId xmlns:a16="http://schemas.microsoft.com/office/drawing/2014/main" id="{983BE52B-9923-541F-ABC5-A5FDF842CEA5}"/>
                  </a:ext>
                </a:extLst>
              </p:cNvPr>
              <p:cNvCxnSpPr>
                <a:cxnSpLocks/>
              </p:cNvCxnSpPr>
              <p:nvPr/>
            </p:nvCxnSpPr>
            <p:spPr>
              <a:xfrm>
                <a:off x="1559496" y="210723"/>
                <a:ext cx="0" cy="81603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
        <p:nvSpPr>
          <p:cNvPr id="5" name="Text Placeholder 4">
            <a:extLst>
              <a:ext uri="{FF2B5EF4-FFF2-40B4-BE49-F238E27FC236}">
                <a16:creationId xmlns:a16="http://schemas.microsoft.com/office/drawing/2014/main" id="{3C708C7A-4A6D-024E-D28A-7628B07B7882}"/>
              </a:ext>
            </a:extLst>
          </p:cNvPr>
          <p:cNvSpPr>
            <a:spLocks noGrp="1"/>
          </p:cNvSpPr>
          <p:nvPr>
            <p:ph type="body" sz="quarter" idx="10" hasCustomPrompt="1"/>
          </p:nvPr>
        </p:nvSpPr>
        <p:spPr>
          <a:xfrm>
            <a:off x="666750" y="3846341"/>
            <a:ext cx="5329238" cy="245824"/>
          </a:xfrm>
          <a:prstGeom prst="rect">
            <a:avLst/>
          </a:prstGeom>
        </p:spPr>
        <p:txBody>
          <a:bodyPr/>
          <a:lstStyle>
            <a:lvl1pPr marL="0" indent="0" algn="l">
              <a:buNone/>
              <a:defRPr sz="1200" b="0" i="0" spc="300">
                <a:solidFill>
                  <a:schemeClr val="accent2"/>
                </a:solidFill>
                <a:latin typeface="Museo Sans 3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
        <p:nvSpPr>
          <p:cNvPr id="6" name="Text Placeholder 4">
            <a:extLst>
              <a:ext uri="{FF2B5EF4-FFF2-40B4-BE49-F238E27FC236}">
                <a16:creationId xmlns:a16="http://schemas.microsoft.com/office/drawing/2014/main" id="{B4C1FC74-6763-D67D-1825-BD273B3279FB}"/>
              </a:ext>
            </a:extLst>
          </p:cNvPr>
          <p:cNvSpPr>
            <a:spLocks noGrp="1"/>
          </p:cNvSpPr>
          <p:nvPr>
            <p:ph type="body" sz="quarter" idx="11" hasCustomPrompt="1"/>
          </p:nvPr>
        </p:nvSpPr>
        <p:spPr>
          <a:xfrm>
            <a:off x="666750" y="4400977"/>
            <a:ext cx="5329238" cy="1199966"/>
          </a:xfrm>
          <a:prstGeom prst="rect">
            <a:avLst/>
          </a:prstGeom>
        </p:spPr>
        <p:txBody>
          <a:bodyPr/>
          <a:lstStyle>
            <a:lvl1pPr marL="0" indent="0" algn="l">
              <a:buNone/>
              <a:defRPr sz="4400" b="1" i="0" spc="0">
                <a:solidFill>
                  <a:schemeClr val="accent2"/>
                </a:solidFill>
                <a:latin typeface="Museo Sans 9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Tree>
    <p:extLst>
      <p:ext uri="{BB962C8B-B14F-4D97-AF65-F5344CB8AC3E}">
        <p14:creationId xmlns:p14="http://schemas.microsoft.com/office/powerpoint/2010/main" val="743655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4-point Star 6">
            <a:extLst>
              <a:ext uri="{FF2B5EF4-FFF2-40B4-BE49-F238E27FC236}">
                <a16:creationId xmlns:a16="http://schemas.microsoft.com/office/drawing/2014/main" id="{D7FB8CC7-E867-7140-F2F2-EE80CFC0AE6C}"/>
              </a:ext>
            </a:extLst>
          </p:cNvPr>
          <p:cNvSpPr/>
          <p:nvPr userDrawn="1"/>
        </p:nvSpPr>
        <p:spPr>
          <a:xfrm rot="21154644">
            <a:off x="37596" y="436033"/>
            <a:ext cx="2059178" cy="2059178"/>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4-point Star 7">
            <a:extLst>
              <a:ext uri="{FF2B5EF4-FFF2-40B4-BE49-F238E27FC236}">
                <a16:creationId xmlns:a16="http://schemas.microsoft.com/office/drawing/2014/main" id="{57F974CB-8B98-1E2B-B6F1-2D304C6440D8}"/>
              </a:ext>
            </a:extLst>
          </p:cNvPr>
          <p:cNvSpPr/>
          <p:nvPr userDrawn="1"/>
        </p:nvSpPr>
        <p:spPr>
          <a:xfrm rot="18625932">
            <a:off x="2451652" y="5418827"/>
            <a:ext cx="5804884" cy="5804884"/>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 name="Group 8">
            <a:extLst>
              <a:ext uri="{FF2B5EF4-FFF2-40B4-BE49-F238E27FC236}">
                <a16:creationId xmlns:a16="http://schemas.microsoft.com/office/drawing/2014/main" id="{9655776B-3E42-FC09-854A-5979E8662977}"/>
              </a:ext>
            </a:extLst>
          </p:cNvPr>
          <p:cNvGrpSpPr/>
          <p:nvPr userDrawn="1"/>
        </p:nvGrpSpPr>
        <p:grpSpPr>
          <a:xfrm>
            <a:off x="603025" y="8795500"/>
            <a:ext cx="2829004" cy="488213"/>
            <a:chOff x="-1464840" y="188641"/>
            <a:chExt cx="3830530" cy="661050"/>
          </a:xfrm>
        </p:grpSpPr>
        <p:pic>
          <p:nvPicPr>
            <p:cNvPr id="10" name="Picture 9" descr="A black background with white text&#10;&#10;Description automatically generated">
              <a:extLst>
                <a:ext uri="{FF2B5EF4-FFF2-40B4-BE49-F238E27FC236}">
                  <a16:creationId xmlns:a16="http://schemas.microsoft.com/office/drawing/2014/main" id="{C05360B7-3671-4A1B-A416-800BD3F30B5D}"/>
                </a:ext>
              </a:extLst>
            </p:cNvPr>
            <p:cNvPicPr>
              <a:picLocks noChangeAspect="1"/>
            </p:cNvPicPr>
            <p:nvPr/>
          </p:nvPicPr>
          <p:blipFill rotWithShape="1">
            <a:blip r:embed="rId2"/>
            <a:srcRect l="3507" t="25449" r="3848" b="23033"/>
            <a:stretch/>
          </p:blipFill>
          <p:spPr>
            <a:xfrm>
              <a:off x="-1464840" y="188641"/>
              <a:ext cx="2427332" cy="661050"/>
            </a:xfrm>
            <a:prstGeom prst="rect">
              <a:avLst/>
            </a:prstGeom>
          </p:spPr>
        </p:pic>
        <p:grpSp>
          <p:nvGrpSpPr>
            <p:cNvPr id="11" name="Group 10">
              <a:extLst>
                <a:ext uri="{FF2B5EF4-FFF2-40B4-BE49-F238E27FC236}">
                  <a16:creationId xmlns:a16="http://schemas.microsoft.com/office/drawing/2014/main" id="{247F12FC-1305-BA0E-EE41-0340F618CC81}"/>
                </a:ext>
              </a:extLst>
            </p:cNvPr>
            <p:cNvGrpSpPr/>
            <p:nvPr/>
          </p:nvGrpSpPr>
          <p:grpSpPr>
            <a:xfrm>
              <a:off x="1101583" y="281589"/>
              <a:ext cx="1264107" cy="526917"/>
              <a:chOff x="1559496" y="210723"/>
              <a:chExt cx="1957711" cy="816032"/>
            </a:xfrm>
          </p:grpSpPr>
          <p:pic>
            <p:nvPicPr>
              <p:cNvPr id="12" name="Picture 11" descr="Blue text on a black background&#10;&#10;Description automatically generated">
                <a:extLst>
                  <a:ext uri="{FF2B5EF4-FFF2-40B4-BE49-F238E27FC236}">
                    <a16:creationId xmlns:a16="http://schemas.microsoft.com/office/drawing/2014/main" id="{C9866C4E-1A08-1BD7-C9A2-23350DBAB444}"/>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1847528" y="296986"/>
                <a:ext cx="1669679" cy="613085"/>
              </a:xfrm>
              <a:prstGeom prst="rect">
                <a:avLst/>
              </a:prstGeom>
            </p:spPr>
          </p:pic>
          <p:cxnSp>
            <p:nvCxnSpPr>
              <p:cNvPr id="13" name="Straight Connector 12">
                <a:extLst>
                  <a:ext uri="{FF2B5EF4-FFF2-40B4-BE49-F238E27FC236}">
                    <a16:creationId xmlns:a16="http://schemas.microsoft.com/office/drawing/2014/main" id="{983BE52B-9923-541F-ABC5-A5FDF842CEA5}"/>
                  </a:ext>
                </a:extLst>
              </p:cNvPr>
              <p:cNvCxnSpPr>
                <a:cxnSpLocks/>
              </p:cNvCxnSpPr>
              <p:nvPr/>
            </p:nvCxnSpPr>
            <p:spPr>
              <a:xfrm>
                <a:off x="1559496" y="210723"/>
                <a:ext cx="0" cy="81603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Tree>
    <p:extLst>
      <p:ext uri="{BB962C8B-B14F-4D97-AF65-F5344CB8AC3E}">
        <p14:creationId xmlns:p14="http://schemas.microsoft.com/office/powerpoint/2010/main" val="4278423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4-point Star 6">
            <a:extLst>
              <a:ext uri="{FF2B5EF4-FFF2-40B4-BE49-F238E27FC236}">
                <a16:creationId xmlns:a16="http://schemas.microsoft.com/office/drawing/2014/main" id="{D7FB8CC7-E867-7140-F2F2-EE80CFC0AE6C}"/>
              </a:ext>
            </a:extLst>
          </p:cNvPr>
          <p:cNvSpPr/>
          <p:nvPr userDrawn="1"/>
        </p:nvSpPr>
        <p:spPr>
          <a:xfrm rot="21154644">
            <a:off x="37596" y="436033"/>
            <a:ext cx="2059178" cy="2059178"/>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4-point Star 7">
            <a:extLst>
              <a:ext uri="{FF2B5EF4-FFF2-40B4-BE49-F238E27FC236}">
                <a16:creationId xmlns:a16="http://schemas.microsoft.com/office/drawing/2014/main" id="{57F974CB-8B98-1E2B-B6F1-2D304C6440D8}"/>
              </a:ext>
            </a:extLst>
          </p:cNvPr>
          <p:cNvSpPr/>
          <p:nvPr userDrawn="1"/>
        </p:nvSpPr>
        <p:spPr>
          <a:xfrm rot="18625932">
            <a:off x="2451652" y="5418827"/>
            <a:ext cx="5804884" cy="5804884"/>
          </a:xfrm>
          <a:prstGeom prst="star4">
            <a:avLst>
              <a:gd name="adj" fmla="val 14392"/>
            </a:avLst>
          </a:prstGeom>
          <a:solidFill>
            <a:schemeClr val="tx1">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 name="Group 8">
            <a:extLst>
              <a:ext uri="{FF2B5EF4-FFF2-40B4-BE49-F238E27FC236}">
                <a16:creationId xmlns:a16="http://schemas.microsoft.com/office/drawing/2014/main" id="{9655776B-3E42-FC09-854A-5979E8662977}"/>
              </a:ext>
            </a:extLst>
          </p:cNvPr>
          <p:cNvGrpSpPr/>
          <p:nvPr userDrawn="1"/>
        </p:nvGrpSpPr>
        <p:grpSpPr>
          <a:xfrm>
            <a:off x="603025" y="8795500"/>
            <a:ext cx="2829004" cy="488213"/>
            <a:chOff x="-1464840" y="188641"/>
            <a:chExt cx="3830530" cy="661050"/>
          </a:xfrm>
        </p:grpSpPr>
        <p:pic>
          <p:nvPicPr>
            <p:cNvPr id="10" name="Picture 9" descr="A black background with white text&#10;&#10;Description automatically generated">
              <a:extLst>
                <a:ext uri="{FF2B5EF4-FFF2-40B4-BE49-F238E27FC236}">
                  <a16:creationId xmlns:a16="http://schemas.microsoft.com/office/drawing/2014/main" id="{C05360B7-3671-4A1B-A416-800BD3F30B5D}"/>
                </a:ext>
              </a:extLst>
            </p:cNvPr>
            <p:cNvPicPr>
              <a:picLocks noChangeAspect="1"/>
            </p:cNvPicPr>
            <p:nvPr/>
          </p:nvPicPr>
          <p:blipFill rotWithShape="1">
            <a:blip r:embed="rId2"/>
            <a:srcRect l="3507" t="25449" r="3848" b="23033"/>
            <a:stretch/>
          </p:blipFill>
          <p:spPr>
            <a:xfrm>
              <a:off x="-1464840" y="188641"/>
              <a:ext cx="2427332" cy="661050"/>
            </a:xfrm>
            <a:prstGeom prst="rect">
              <a:avLst/>
            </a:prstGeom>
          </p:spPr>
        </p:pic>
        <p:grpSp>
          <p:nvGrpSpPr>
            <p:cNvPr id="11" name="Group 10">
              <a:extLst>
                <a:ext uri="{FF2B5EF4-FFF2-40B4-BE49-F238E27FC236}">
                  <a16:creationId xmlns:a16="http://schemas.microsoft.com/office/drawing/2014/main" id="{247F12FC-1305-BA0E-EE41-0340F618CC81}"/>
                </a:ext>
              </a:extLst>
            </p:cNvPr>
            <p:cNvGrpSpPr/>
            <p:nvPr/>
          </p:nvGrpSpPr>
          <p:grpSpPr>
            <a:xfrm>
              <a:off x="1101583" y="281589"/>
              <a:ext cx="1264107" cy="526917"/>
              <a:chOff x="1559496" y="210723"/>
              <a:chExt cx="1957711" cy="816032"/>
            </a:xfrm>
          </p:grpSpPr>
          <p:pic>
            <p:nvPicPr>
              <p:cNvPr id="12" name="Picture 11" descr="Blue text on a black background&#10;&#10;Description automatically generated">
                <a:extLst>
                  <a:ext uri="{FF2B5EF4-FFF2-40B4-BE49-F238E27FC236}">
                    <a16:creationId xmlns:a16="http://schemas.microsoft.com/office/drawing/2014/main" id="{C9866C4E-1A08-1BD7-C9A2-23350DBAB444}"/>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1500"/>
                        </a14:imgEffect>
                        <a14:imgEffect>
                          <a14:saturation sat="0"/>
                        </a14:imgEffect>
                      </a14:imgLayer>
                    </a14:imgProps>
                  </a:ext>
                </a:extLst>
              </a:blip>
              <a:stretch>
                <a:fillRect/>
              </a:stretch>
            </p:blipFill>
            <p:spPr>
              <a:xfrm>
                <a:off x="1847528" y="296986"/>
                <a:ext cx="1669679" cy="613085"/>
              </a:xfrm>
              <a:prstGeom prst="rect">
                <a:avLst/>
              </a:prstGeom>
            </p:spPr>
          </p:pic>
          <p:cxnSp>
            <p:nvCxnSpPr>
              <p:cNvPr id="13" name="Straight Connector 12">
                <a:extLst>
                  <a:ext uri="{FF2B5EF4-FFF2-40B4-BE49-F238E27FC236}">
                    <a16:creationId xmlns:a16="http://schemas.microsoft.com/office/drawing/2014/main" id="{983BE52B-9923-541F-ABC5-A5FDF842CEA5}"/>
                  </a:ext>
                </a:extLst>
              </p:cNvPr>
              <p:cNvCxnSpPr>
                <a:cxnSpLocks/>
              </p:cNvCxnSpPr>
              <p:nvPr/>
            </p:nvCxnSpPr>
            <p:spPr>
              <a:xfrm>
                <a:off x="1559496" y="210723"/>
                <a:ext cx="0" cy="816032"/>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grpSp>
      </p:grpSp>
      <p:sp>
        <p:nvSpPr>
          <p:cNvPr id="5" name="Text Placeholder 4">
            <a:extLst>
              <a:ext uri="{FF2B5EF4-FFF2-40B4-BE49-F238E27FC236}">
                <a16:creationId xmlns:a16="http://schemas.microsoft.com/office/drawing/2014/main" id="{3C708C7A-4A6D-024E-D28A-7628B07B7882}"/>
              </a:ext>
            </a:extLst>
          </p:cNvPr>
          <p:cNvSpPr>
            <a:spLocks noGrp="1"/>
          </p:cNvSpPr>
          <p:nvPr>
            <p:ph type="body" sz="quarter" idx="10" hasCustomPrompt="1"/>
          </p:nvPr>
        </p:nvSpPr>
        <p:spPr>
          <a:xfrm>
            <a:off x="666750" y="3846341"/>
            <a:ext cx="5329238" cy="245824"/>
          </a:xfrm>
          <a:prstGeom prst="rect">
            <a:avLst/>
          </a:prstGeom>
        </p:spPr>
        <p:txBody>
          <a:bodyPr/>
          <a:lstStyle>
            <a:lvl1pPr marL="0" indent="0" algn="l">
              <a:buNone/>
              <a:defRPr sz="1200" b="0" i="0" spc="300">
                <a:solidFill>
                  <a:schemeClr val="accent2"/>
                </a:solidFill>
                <a:latin typeface="Museo Sans 3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
        <p:nvSpPr>
          <p:cNvPr id="6" name="Text Placeholder 4">
            <a:extLst>
              <a:ext uri="{FF2B5EF4-FFF2-40B4-BE49-F238E27FC236}">
                <a16:creationId xmlns:a16="http://schemas.microsoft.com/office/drawing/2014/main" id="{B4C1FC74-6763-D67D-1825-BD273B3279FB}"/>
              </a:ext>
            </a:extLst>
          </p:cNvPr>
          <p:cNvSpPr>
            <a:spLocks noGrp="1"/>
          </p:cNvSpPr>
          <p:nvPr>
            <p:ph type="body" sz="quarter" idx="11" hasCustomPrompt="1"/>
          </p:nvPr>
        </p:nvSpPr>
        <p:spPr>
          <a:xfrm>
            <a:off x="666750" y="4400977"/>
            <a:ext cx="5329238" cy="1199966"/>
          </a:xfrm>
          <a:prstGeom prst="rect">
            <a:avLst/>
          </a:prstGeom>
        </p:spPr>
        <p:txBody>
          <a:bodyPr/>
          <a:lstStyle>
            <a:lvl1pPr marL="0" indent="0" algn="l">
              <a:buNone/>
              <a:defRPr sz="4400" b="1" i="0" spc="0">
                <a:solidFill>
                  <a:schemeClr val="bg1"/>
                </a:solidFill>
                <a:latin typeface="Museo Sans 9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Tree>
    <p:extLst>
      <p:ext uri="{BB962C8B-B14F-4D97-AF65-F5344CB8AC3E}">
        <p14:creationId xmlns:p14="http://schemas.microsoft.com/office/powerpoint/2010/main" val="4230235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4-point Star 6">
            <a:extLst>
              <a:ext uri="{FF2B5EF4-FFF2-40B4-BE49-F238E27FC236}">
                <a16:creationId xmlns:a16="http://schemas.microsoft.com/office/drawing/2014/main" id="{D7FB8CC7-E867-7140-F2F2-EE80CFC0AE6C}"/>
              </a:ext>
            </a:extLst>
          </p:cNvPr>
          <p:cNvSpPr/>
          <p:nvPr userDrawn="1"/>
        </p:nvSpPr>
        <p:spPr>
          <a:xfrm rot="21154644">
            <a:off x="37596" y="436033"/>
            <a:ext cx="2059178" cy="2059178"/>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4-point Star 7">
            <a:extLst>
              <a:ext uri="{FF2B5EF4-FFF2-40B4-BE49-F238E27FC236}">
                <a16:creationId xmlns:a16="http://schemas.microsoft.com/office/drawing/2014/main" id="{57F974CB-8B98-1E2B-B6F1-2D304C6440D8}"/>
              </a:ext>
            </a:extLst>
          </p:cNvPr>
          <p:cNvSpPr/>
          <p:nvPr userDrawn="1"/>
        </p:nvSpPr>
        <p:spPr>
          <a:xfrm rot="18625932">
            <a:off x="2451652" y="5418827"/>
            <a:ext cx="5804884" cy="5804884"/>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628027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C708C7A-4A6D-024E-D28A-7628B07B7882}"/>
              </a:ext>
            </a:extLst>
          </p:cNvPr>
          <p:cNvSpPr>
            <a:spLocks noGrp="1"/>
          </p:cNvSpPr>
          <p:nvPr>
            <p:ph type="body" sz="quarter" idx="10" hasCustomPrompt="1"/>
          </p:nvPr>
        </p:nvSpPr>
        <p:spPr>
          <a:xfrm>
            <a:off x="666750" y="2594214"/>
            <a:ext cx="5329238" cy="6451800"/>
          </a:xfrm>
          <a:prstGeom prst="rect">
            <a:avLst/>
          </a:prstGeom>
        </p:spPr>
        <p:txBody>
          <a:bodyPr/>
          <a:lstStyle>
            <a:lvl1pPr marL="0" indent="0" algn="l">
              <a:lnSpc>
                <a:spcPct val="150000"/>
              </a:lnSpc>
              <a:buNone/>
              <a:defRPr sz="1200" b="0" i="0" spc="0">
                <a:solidFill>
                  <a:schemeClr val="accent6">
                    <a:lumMod val="10000"/>
                  </a:schemeClr>
                </a:solidFill>
                <a:latin typeface="Museo Sans 3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
        <p:nvSpPr>
          <p:cNvPr id="6" name="Text Placeholder 4">
            <a:extLst>
              <a:ext uri="{FF2B5EF4-FFF2-40B4-BE49-F238E27FC236}">
                <a16:creationId xmlns:a16="http://schemas.microsoft.com/office/drawing/2014/main" id="{B4C1FC74-6763-D67D-1825-BD273B3279FB}"/>
              </a:ext>
            </a:extLst>
          </p:cNvPr>
          <p:cNvSpPr>
            <a:spLocks noGrp="1"/>
          </p:cNvSpPr>
          <p:nvPr>
            <p:ph type="body" sz="quarter" idx="11" hasCustomPrompt="1"/>
          </p:nvPr>
        </p:nvSpPr>
        <p:spPr>
          <a:xfrm>
            <a:off x="666750" y="861574"/>
            <a:ext cx="5329238" cy="1199966"/>
          </a:xfrm>
          <a:prstGeom prst="rect">
            <a:avLst/>
          </a:prstGeom>
        </p:spPr>
        <p:txBody>
          <a:bodyPr/>
          <a:lstStyle>
            <a:lvl1pPr marL="0" indent="0" algn="l">
              <a:buNone/>
              <a:defRPr sz="4000" b="1" i="0" spc="0">
                <a:solidFill>
                  <a:schemeClr val="accent6">
                    <a:lumMod val="10000"/>
                  </a:schemeClr>
                </a:solidFill>
                <a:latin typeface="Museo Sans 9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title</a:t>
            </a:r>
          </a:p>
        </p:txBody>
      </p:sp>
      <p:sp>
        <p:nvSpPr>
          <p:cNvPr id="2" name="4-point Star 1">
            <a:extLst>
              <a:ext uri="{FF2B5EF4-FFF2-40B4-BE49-F238E27FC236}">
                <a16:creationId xmlns:a16="http://schemas.microsoft.com/office/drawing/2014/main" id="{B2F1BCA6-E0B0-D3BC-BCD6-384EB00EBFC2}"/>
              </a:ext>
            </a:extLst>
          </p:cNvPr>
          <p:cNvSpPr/>
          <p:nvPr userDrawn="1"/>
        </p:nvSpPr>
        <p:spPr>
          <a:xfrm rot="21154644">
            <a:off x="5284154" y="1518629"/>
            <a:ext cx="2059178" cy="2059178"/>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4-point Star 2">
            <a:extLst>
              <a:ext uri="{FF2B5EF4-FFF2-40B4-BE49-F238E27FC236}">
                <a16:creationId xmlns:a16="http://schemas.microsoft.com/office/drawing/2014/main" id="{7F9D356E-40AB-54B0-033F-76AD08C4C2DF}"/>
              </a:ext>
            </a:extLst>
          </p:cNvPr>
          <p:cNvSpPr/>
          <p:nvPr userDrawn="1"/>
        </p:nvSpPr>
        <p:spPr>
          <a:xfrm rot="20037252">
            <a:off x="-1355850" y="5809301"/>
            <a:ext cx="5804884" cy="5804884"/>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248020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C708C7A-4A6D-024E-D28A-7628B07B7882}"/>
              </a:ext>
            </a:extLst>
          </p:cNvPr>
          <p:cNvSpPr>
            <a:spLocks noGrp="1"/>
          </p:cNvSpPr>
          <p:nvPr>
            <p:ph type="body" sz="quarter" idx="10" hasCustomPrompt="1"/>
          </p:nvPr>
        </p:nvSpPr>
        <p:spPr>
          <a:xfrm>
            <a:off x="666750" y="2594214"/>
            <a:ext cx="5329238" cy="748594"/>
          </a:xfrm>
          <a:prstGeom prst="rect">
            <a:avLst/>
          </a:prstGeom>
        </p:spPr>
        <p:txBody>
          <a:bodyPr/>
          <a:lstStyle>
            <a:lvl1pPr marL="0" indent="0" algn="l">
              <a:lnSpc>
                <a:spcPct val="150000"/>
              </a:lnSpc>
              <a:buNone/>
              <a:defRPr sz="1200" b="0" i="0" spc="0">
                <a:solidFill>
                  <a:schemeClr val="accent6">
                    <a:lumMod val="10000"/>
                  </a:schemeClr>
                </a:solidFill>
                <a:latin typeface="Museo Sans 3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
        <p:nvSpPr>
          <p:cNvPr id="6" name="Text Placeholder 4">
            <a:extLst>
              <a:ext uri="{FF2B5EF4-FFF2-40B4-BE49-F238E27FC236}">
                <a16:creationId xmlns:a16="http://schemas.microsoft.com/office/drawing/2014/main" id="{B4C1FC74-6763-D67D-1825-BD273B3279FB}"/>
              </a:ext>
            </a:extLst>
          </p:cNvPr>
          <p:cNvSpPr>
            <a:spLocks noGrp="1"/>
          </p:cNvSpPr>
          <p:nvPr>
            <p:ph type="body" sz="quarter" idx="11" hasCustomPrompt="1"/>
          </p:nvPr>
        </p:nvSpPr>
        <p:spPr>
          <a:xfrm>
            <a:off x="666750" y="861574"/>
            <a:ext cx="5329238" cy="1199966"/>
          </a:xfrm>
          <a:prstGeom prst="rect">
            <a:avLst/>
          </a:prstGeom>
        </p:spPr>
        <p:txBody>
          <a:bodyPr/>
          <a:lstStyle>
            <a:lvl1pPr marL="0" indent="0" algn="l">
              <a:buNone/>
              <a:defRPr sz="4000" b="1" i="0" spc="0">
                <a:solidFill>
                  <a:schemeClr val="accent6">
                    <a:lumMod val="10000"/>
                  </a:schemeClr>
                </a:solidFill>
                <a:latin typeface="Museo Sans 9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title</a:t>
            </a:r>
          </a:p>
        </p:txBody>
      </p:sp>
      <p:sp>
        <p:nvSpPr>
          <p:cNvPr id="2" name="4-point Star 1">
            <a:extLst>
              <a:ext uri="{FF2B5EF4-FFF2-40B4-BE49-F238E27FC236}">
                <a16:creationId xmlns:a16="http://schemas.microsoft.com/office/drawing/2014/main" id="{B2F1BCA6-E0B0-D3BC-BCD6-384EB00EBFC2}"/>
              </a:ext>
            </a:extLst>
          </p:cNvPr>
          <p:cNvSpPr/>
          <p:nvPr userDrawn="1"/>
        </p:nvSpPr>
        <p:spPr>
          <a:xfrm rot="21154644">
            <a:off x="5284154" y="1518629"/>
            <a:ext cx="2059178" cy="2059178"/>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4-point Star 2">
            <a:extLst>
              <a:ext uri="{FF2B5EF4-FFF2-40B4-BE49-F238E27FC236}">
                <a16:creationId xmlns:a16="http://schemas.microsoft.com/office/drawing/2014/main" id="{7F9D356E-40AB-54B0-033F-76AD08C4C2DF}"/>
              </a:ext>
            </a:extLst>
          </p:cNvPr>
          <p:cNvSpPr/>
          <p:nvPr userDrawn="1"/>
        </p:nvSpPr>
        <p:spPr>
          <a:xfrm rot="20037252">
            <a:off x="-1355850" y="5809301"/>
            <a:ext cx="5804884" cy="5804884"/>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icture Placeholder 16">
            <a:extLst>
              <a:ext uri="{FF2B5EF4-FFF2-40B4-BE49-F238E27FC236}">
                <a16:creationId xmlns:a16="http://schemas.microsoft.com/office/drawing/2014/main" id="{4CB31357-EF82-062E-1115-E7858D0D0EF6}"/>
              </a:ext>
            </a:extLst>
          </p:cNvPr>
          <p:cNvSpPr>
            <a:spLocks noGrp="1"/>
          </p:cNvSpPr>
          <p:nvPr>
            <p:ph type="pic" sz="quarter" idx="12"/>
          </p:nvPr>
        </p:nvSpPr>
        <p:spPr>
          <a:xfrm>
            <a:off x="666750" y="3702189"/>
            <a:ext cx="5329238" cy="5501772"/>
          </a:xfrm>
          <a:prstGeom prst="rect">
            <a:avLst/>
          </a:prstGeom>
        </p:spPr>
        <p:txBody>
          <a:bodyPr/>
          <a:lstStyle/>
          <a:p>
            <a:endParaRPr lang="en-GB"/>
          </a:p>
        </p:txBody>
      </p:sp>
    </p:spTree>
    <p:extLst>
      <p:ext uri="{BB962C8B-B14F-4D97-AF65-F5344CB8AC3E}">
        <p14:creationId xmlns:p14="http://schemas.microsoft.com/office/powerpoint/2010/main" val="925753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C708C7A-4A6D-024E-D28A-7628B07B7882}"/>
              </a:ext>
            </a:extLst>
          </p:cNvPr>
          <p:cNvSpPr>
            <a:spLocks noGrp="1"/>
          </p:cNvSpPr>
          <p:nvPr>
            <p:ph type="body" sz="quarter" idx="10" hasCustomPrompt="1"/>
          </p:nvPr>
        </p:nvSpPr>
        <p:spPr>
          <a:xfrm>
            <a:off x="666750" y="2594213"/>
            <a:ext cx="5329238" cy="2307941"/>
          </a:xfrm>
          <a:prstGeom prst="rect">
            <a:avLst/>
          </a:prstGeom>
        </p:spPr>
        <p:txBody>
          <a:bodyPr/>
          <a:lstStyle>
            <a:lvl1pPr marL="0" indent="0" algn="l">
              <a:lnSpc>
                <a:spcPct val="150000"/>
              </a:lnSpc>
              <a:buNone/>
              <a:defRPr sz="1200" b="0" i="0" spc="0">
                <a:solidFill>
                  <a:schemeClr val="accent6">
                    <a:lumMod val="10000"/>
                  </a:schemeClr>
                </a:solidFill>
                <a:latin typeface="Museo Sans 3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text</a:t>
            </a:r>
          </a:p>
        </p:txBody>
      </p:sp>
      <p:sp>
        <p:nvSpPr>
          <p:cNvPr id="6" name="Text Placeholder 4">
            <a:extLst>
              <a:ext uri="{FF2B5EF4-FFF2-40B4-BE49-F238E27FC236}">
                <a16:creationId xmlns:a16="http://schemas.microsoft.com/office/drawing/2014/main" id="{B4C1FC74-6763-D67D-1825-BD273B3279FB}"/>
              </a:ext>
            </a:extLst>
          </p:cNvPr>
          <p:cNvSpPr>
            <a:spLocks noGrp="1"/>
          </p:cNvSpPr>
          <p:nvPr>
            <p:ph type="body" sz="quarter" idx="11" hasCustomPrompt="1"/>
          </p:nvPr>
        </p:nvSpPr>
        <p:spPr>
          <a:xfrm>
            <a:off x="666750" y="861574"/>
            <a:ext cx="5329238" cy="1199966"/>
          </a:xfrm>
          <a:prstGeom prst="rect">
            <a:avLst/>
          </a:prstGeom>
        </p:spPr>
        <p:txBody>
          <a:bodyPr/>
          <a:lstStyle>
            <a:lvl1pPr marL="0" indent="0" algn="l">
              <a:buNone/>
              <a:defRPr sz="4000" b="1" i="0" spc="0">
                <a:solidFill>
                  <a:schemeClr val="accent6">
                    <a:lumMod val="10000"/>
                  </a:schemeClr>
                </a:solidFill>
                <a:latin typeface="Museo Sans 9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title</a:t>
            </a:r>
          </a:p>
        </p:txBody>
      </p:sp>
      <p:sp>
        <p:nvSpPr>
          <p:cNvPr id="2" name="4-point Star 1">
            <a:extLst>
              <a:ext uri="{FF2B5EF4-FFF2-40B4-BE49-F238E27FC236}">
                <a16:creationId xmlns:a16="http://schemas.microsoft.com/office/drawing/2014/main" id="{B2F1BCA6-E0B0-D3BC-BCD6-384EB00EBFC2}"/>
              </a:ext>
            </a:extLst>
          </p:cNvPr>
          <p:cNvSpPr/>
          <p:nvPr userDrawn="1"/>
        </p:nvSpPr>
        <p:spPr>
          <a:xfrm rot="21154644">
            <a:off x="-362840" y="-60739"/>
            <a:ext cx="2059178" cy="2059178"/>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4-point Star 2">
            <a:extLst>
              <a:ext uri="{FF2B5EF4-FFF2-40B4-BE49-F238E27FC236}">
                <a16:creationId xmlns:a16="http://schemas.microsoft.com/office/drawing/2014/main" id="{7F9D356E-40AB-54B0-033F-76AD08C4C2DF}"/>
              </a:ext>
            </a:extLst>
          </p:cNvPr>
          <p:cNvSpPr/>
          <p:nvPr userDrawn="1"/>
        </p:nvSpPr>
        <p:spPr>
          <a:xfrm rot="20037252">
            <a:off x="2533571" y="5809301"/>
            <a:ext cx="5804884" cy="5804884"/>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icture Placeholder 16">
            <a:extLst>
              <a:ext uri="{FF2B5EF4-FFF2-40B4-BE49-F238E27FC236}">
                <a16:creationId xmlns:a16="http://schemas.microsoft.com/office/drawing/2014/main" id="{4CB31357-EF82-062E-1115-E7858D0D0EF6}"/>
              </a:ext>
            </a:extLst>
          </p:cNvPr>
          <p:cNvSpPr>
            <a:spLocks noGrp="1"/>
          </p:cNvSpPr>
          <p:nvPr>
            <p:ph type="pic" sz="quarter" idx="12"/>
          </p:nvPr>
        </p:nvSpPr>
        <p:spPr>
          <a:xfrm>
            <a:off x="666750" y="5937607"/>
            <a:ext cx="5329238" cy="2841461"/>
          </a:xfrm>
          <a:prstGeom prst="rect">
            <a:avLst/>
          </a:prstGeom>
        </p:spPr>
        <p:txBody>
          <a:bodyPr/>
          <a:lstStyle/>
          <a:p>
            <a:endParaRPr lang="en-GB"/>
          </a:p>
        </p:txBody>
      </p:sp>
    </p:spTree>
    <p:extLst>
      <p:ext uri="{BB962C8B-B14F-4D97-AF65-F5344CB8AC3E}">
        <p14:creationId xmlns:p14="http://schemas.microsoft.com/office/powerpoint/2010/main" val="2012990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B4C1FC74-6763-D67D-1825-BD273B3279FB}"/>
              </a:ext>
            </a:extLst>
          </p:cNvPr>
          <p:cNvSpPr>
            <a:spLocks noGrp="1"/>
          </p:cNvSpPr>
          <p:nvPr>
            <p:ph type="body" sz="quarter" idx="11" hasCustomPrompt="1"/>
          </p:nvPr>
        </p:nvSpPr>
        <p:spPr>
          <a:xfrm>
            <a:off x="666750" y="861574"/>
            <a:ext cx="5329238" cy="1199966"/>
          </a:xfrm>
          <a:prstGeom prst="rect">
            <a:avLst/>
          </a:prstGeom>
        </p:spPr>
        <p:txBody>
          <a:bodyPr/>
          <a:lstStyle>
            <a:lvl1pPr marL="0" indent="0" algn="l">
              <a:buNone/>
              <a:defRPr sz="4000" b="1" i="0" spc="0">
                <a:solidFill>
                  <a:schemeClr val="accent6">
                    <a:lumMod val="10000"/>
                  </a:schemeClr>
                </a:solidFill>
                <a:latin typeface="Museo Sans 900" panose="02000000000000000000" pitchFamily="2" charset="77"/>
              </a:defRPr>
            </a:lvl1pPr>
            <a:lvl2pPr marL="342900" indent="0" algn="l">
              <a:buNone/>
              <a:defRPr sz="1200" b="0" i="0" spc="300">
                <a:latin typeface="Museo Sans 300" panose="02000000000000000000" pitchFamily="2" charset="77"/>
              </a:defRPr>
            </a:lvl2pPr>
            <a:lvl3pPr marL="685800" indent="0" algn="l">
              <a:buNone/>
              <a:defRPr sz="1200" b="0" i="0" spc="300">
                <a:latin typeface="Museo Sans 300" panose="02000000000000000000" pitchFamily="2" charset="77"/>
              </a:defRPr>
            </a:lvl3pPr>
            <a:lvl4pPr marL="1028700" indent="0" algn="l">
              <a:buNone/>
              <a:defRPr sz="1200" b="0" i="0" spc="300">
                <a:latin typeface="Museo Sans 300" panose="02000000000000000000" pitchFamily="2" charset="77"/>
              </a:defRPr>
            </a:lvl4pPr>
            <a:lvl5pPr marL="1371600" indent="0" algn="l">
              <a:buNone/>
              <a:defRPr sz="1200" b="0" i="0" spc="300">
                <a:latin typeface="Museo Sans 300" panose="02000000000000000000" pitchFamily="2" charset="77"/>
              </a:defRPr>
            </a:lvl5pPr>
          </a:lstStyle>
          <a:p>
            <a:pPr lvl="0"/>
            <a:r>
              <a:rPr lang="en-GB" dirty="0"/>
              <a:t>Click to add title</a:t>
            </a:r>
          </a:p>
        </p:txBody>
      </p:sp>
      <p:sp>
        <p:nvSpPr>
          <p:cNvPr id="2" name="4-point Star 1">
            <a:extLst>
              <a:ext uri="{FF2B5EF4-FFF2-40B4-BE49-F238E27FC236}">
                <a16:creationId xmlns:a16="http://schemas.microsoft.com/office/drawing/2014/main" id="{B2F1BCA6-E0B0-D3BC-BCD6-384EB00EBFC2}"/>
              </a:ext>
            </a:extLst>
          </p:cNvPr>
          <p:cNvSpPr/>
          <p:nvPr userDrawn="1"/>
        </p:nvSpPr>
        <p:spPr>
          <a:xfrm rot="21154644">
            <a:off x="5284154" y="1518629"/>
            <a:ext cx="2059178" cy="2059178"/>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4-point Star 2">
            <a:extLst>
              <a:ext uri="{FF2B5EF4-FFF2-40B4-BE49-F238E27FC236}">
                <a16:creationId xmlns:a16="http://schemas.microsoft.com/office/drawing/2014/main" id="{7F9D356E-40AB-54B0-033F-76AD08C4C2DF}"/>
              </a:ext>
            </a:extLst>
          </p:cNvPr>
          <p:cNvSpPr/>
          <p:nvPr userDrawn="1"/>
        </p:nvSpPr>
        <p:spPr>
          <a:xfrm rot="20037252">
            <a:off x="-1355850" y="5809301"/>
            <a:ext cx="5804884" cy="5804884"/>
          </a:xfrm>
          <a:prstGeom prst="star4">
            <a:avLst>
              <a:gd name="adj" fmla="val 14392"/>
            </a:avLst>
          </a:prstGeom>
          <a:solidFill>
            <a:schemeClr val="bg2">
              <a:alpha val="615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icture Placeholder 16">
            <a:extLst>
              <a:ext uri="{FF2B5EF4-FFF2-40B4-BE49-F238E27FC236}">
                <a16:creationId xmlns:a16="http://schemas.microsoft.com/office/drawing/2014/main" id="{4CB31357-EF82-062E-1115-E7858D0D0EF6}"/>
              </a:ext>
            </a:extLst>
          </p:cNvPr>
          <p:cNvSpPr>
            <a:spLocks noGrp="1"/>
          </p:cNvSpPr>
          <p:nvPr>
            <p:ph type="pic" sz="quarter" idx="12"/>
          </p:nvPr>
        </p:nvSpPr>
        <p:spPr>
          <a:xfrm>
            <a:off x="666750" y="2368446"/>
            <a:ext cx="5329238" cy="6940445"/>
          </a:xfrm>
          <a:prstGeom prst="rect">
            <a:avLst/>
          </a:prstGeom>
        </p:spPr>
        <p:txBody>
          <a:bodyPr/>
          <a:lstStyle/>
          <a:p>
            <a:endParaRPr lang="en-GB"/>
          </a:p>
        </p:txBody>
      </p:sp>
    </p:spTree>
    <p:extLst>
      <p:ext uri="{BB962C8B-B14F-4D97-AF65-F5344CB8AC3E}">
        <p14:creationId xmlns:p14="http://schemas.microsoft.com/office/powerpoint/2010/main" val="42133588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3.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723333"/>
      </p:ext>
    </p:extLst>
  </p:cSld>
  <p:clrMap bg1="dk1" tx1="lt1" bg2="dk2" tx2="lt2" accent1="accent1" accent2="accent2" accent3="accent3" accent4="accent4" accent5="accent5" accent6="accent6" hlink="hlink" folHlink="folHlink"/>
  <p:sldLayoutIdLst>
    <p:sldLayoutId id="2147483676" r:id="rId1"/>
    <p:sldLayoutId id="2147483677" r:id="rId2"/>
  </p:sldLayoutIdLst>
  <p:txStyles>
    <p:titleStyle>
      <a:lvl1pPr algn="l" defTabSz="685800" rtl="0" eaLnBrk="1" latinLnBrk="0" hangingPunct="1">
        <a:lnSpc>
          <a:spcPct val="90000"/>
        </a:lnSpc>
        <a:spcBef>
          <a:spcPct val="0"/>
        </a:spcBef>
        <a:buNone/>
        <a:defRPr sz="3300" kern="1200">
          <a:solidFill>
            <a:schemeClr val="tx1"/>
          </a:solidFill>
          <a:latin typeface="Museo Sans 500" panose="02000000000000000000"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useo Sans 500" panose="02000000000000000000"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useo Sans 500" panose="02000000000000000000"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useo Sans 500" panose="02000000000000000000"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useo Sans 500" panose="02000000000000000000"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useo Sans 5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2">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795753"/>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l" defTabSz="685800" rtl="0" eaLnBrk="1" latinLnBrk="0" hangingPunct="1">
        <a:lnSpc>
          <a:spcPct val="90000"/>
        </a:lnSpc>
        <a:spcBef>
          <a:spcPct val="0"/>
        </a:spcBef>
        <a:buNone/>
        <a:defRPr sz="3300" kern="1200">
          <a:solidFill>
            <a:schemeClr val="tx1"/>
          </a:solidFill>
          <a:latin typeface="Museo Sans 500" panose="02000000000000000000"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useo Sans 500" panose="02000000000000000000"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useo Sans 500" panose="02000000000000000000"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useo Sans 500" panose="02000000000000000000"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useo Sans 500" panose="02000000000000000000"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useo Sans 5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0641564"/>
      </p:ext>
    </p:extLst>
  </p:cSld>
  <p:clrMap bg1="lt1" tx1="dk1" bg2="lt2" tx2="dk2" accent1="accent1" accent2="accent2" accent3="accent3" accent4="accent4" accent5="accent5" accent6="accent6" hlink="hlink" folHlink="folHlink"/>
  <p:sldLayoutIdLst>
    <p:sldLayoutId id="2147483679" r:id="rId1"/>
    <p:sldLayoutId id="2147483683" r:id="rId2"/>
    <p:sldLayoutId id="2147483682" r:id="rId3"/>
    <p:sldLayoutId id="2147483681" r:id="rId4"/>
    <p:sldLayoutId id="2147483680" r:id="rId5"/>
  </p:sldLayoutIdLst>
  <p:txStyles>
    <p:titleStyle>
      <a:lvl1pPr algn="l" defTabSz="685800" rtl="0" eaLnBrk="1" latinLnBrk="0" hangingPunct="1">
        <a:lnSpc>
          <a:spcPct val="90000"/>
        </a:lnSpc>
        <a:spcBef>
          <a:spcPct val="0"/>
        </a:spcBef>
        <a:buNone/>
        <a:defRPr sz="3300" kern="1200">
          <a:solidFill>
            <a:schemeClr val="tx1"/>
          </a:solidFill>
          <a:latin typeface="Museo Sans 500" panose="02000000000000000000"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useo Sans 500" panose="02000000000000000000" pitchFamily="2" charset="77"/>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useo Sans 500" panose="02000000000000000000" pitchFamily="2" charset="77"/>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useo Sans 500" panose="02000000000000000000" pitchFamily="2" charset="77"/>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useo Sans 500" panose="02000000000000000000" pitchFamily="2" charset="77"/>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useo Sans 5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2B4E996-BCD1-2F91-B310-E67E378882D5}"/>
              </a:ext>
            </a:extLst>
          </p:cNvPr>
          <p:cNvSpPr>
            <a:spLocks noGrp="1"/>
          </p:cNvSpPr>
          <p:nvPr>
            <p:ph type="body" sz="quarter" idx="11"/>
          </p:nvPr>
        </p:nvSpPr>
        <p:spPr>
          <a:xfrm>
            <a:off x="666749" y="3592399"/>
            <a:ext cx="5362092" cy="1650685"/>
          </a:xfrm>
        </p:spPr>
        <p:txBody>
          <a:bodyPr/>
          <a:lstStyle/>
          <a:p>
            <a:r>
              <a:rPr lang="en-GB" sz="6000" dirty="0">
                <a:latin typeface="Museo Sans 700" panose="02000000000000000000" pitchFamily="2" charset="77"/>
              </a:rPr>
              <a:t>Recruitment Coordinator</a:t>
            </a:r>
          </a:p>
        </p:txBody>
      </p:sp>
      <p:sp>
        <p:nvSpPr>
          <p:cNvPr id="4" name="Text Placeholder 1">
            <a:extLst>
              <a:ext uri="{FF2B5EF4-FFF2-40B4-BE49-F238E27FC236}">
                <a16:creationId xmlns:a16="http://schemas.microsoft.com/office/drawing/2014/main" id="{FC06E828-085D-C2A4-DD59-57A93AB77BFE}"/>
              </a:ext>
            </a:extLst>
          </p:cNvPr>
          <p:cNvSpPr txBox="1">
            <a:spLocks/>
          </p:cNvSpPr>
          <p:nvPr/>
        </p:nvSpPr>
        <p:spPr>
          <a:xfrm>
            <a:off x="666749" y="3192319"/>
            <a:ext cx="3550409" cy="264444"/>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1200" b="0" i="0" kern="1200" spc="300">
                <a:solidFill>
                  <a:schemeClr val="accent2"/>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800" spc="600" dirty="0">
                <a:solidFill>
                  <a:schemeClr val="tx1"/>
                </a:solidFill>
              </a:rPr>
              <a:t>JOB DESCRIPTION</a:t>
            </a:r>
          </a:p>
        </p:txBody>
      </p:sp>
      <p:sp>
        <p:nvSpPr>
          <p:cNvPr id="2" name="Text Placeholder 1">
            <a:extLst>
              <a:ext uri="{FF2B5EF4-FFF2-40B4-BE49-F238E27FC236}">
                <a16:creationId xmlns:a16="http://schemas.microsoft.com/office/drawing/2014/main" id="{72AC4F70-A38E-3337-5F13-8CDFDB087E84}"/>
              </a:ext>
            </a:extLst>
          </p:cNvPr>
          <p:cNvSpPr txBox="1">
            <a:spLocks/>
          </p:cNvSpPr>
          <p:nvPr/>
        </p:nvSpPr>
        <p:spPr>
          <a:xfrm>
            <a:off x="666749" y="5713636"/>
            <a:ext cx="5160845" cy="905527"/>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1200" b="0" i="0" kern="1200" spc="300">
                <a:solidFill>
                  <a:schemeClr val="accent2"/>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1400" spc="0" dirty="0">
                <a:solidFill>
                  <a:schemeClr val="tx1"/>
                </a:solidFill>
              </a:rPr>
              <a:t>Location: Castleford</a:t>
            </a:r>
          </a:p>
          <a:p>
            <a:r>
              <a:rPr lang="en-GB" sz="1400" spc="0" dirty="0">
                <a:solidFill>
                  <a:schemeClr val="tx1"/>
                </a:solidFill>
              </a:rPr>
              <a:t>Salary: £28,000 - £33,000</a:t>
            </a:r>
          </a:p>
          <a:p>
            <a:r>
              <a:rPr lang="en-GB" sz="1400" spc="0" dirty="0">
                <a:solidFill>
                  <a:schemeClr val="tx1"/>
                </a:solidFill>
              </a:rPr>
              <a:t>Vacancy type: Full Time (40 hours per week)</a:t>
            </a:r>
          </a:p>
          <a:p>
            <a:r>
              <a:rPr lang="en-GB" sz="1400" spc="0" dirty="0">
                <a:solidFill>
                  <a:schemeClr val="tx1"/>
                </a:solidFill>
              </a:rPr>
              <a:t>Summary of role: To provide recruitment support to our residential care services.</a:t>
            </a:r>
          </a:p>
        </p:txBody>
      </p:sp>
    </p:spTree>
    <p:extLst>
      <p:ext uri="{BB962C8B-B14F-4D97-AF65-F5344CB8AC3E}">
        <p14:creationId xmlns:p14="http://schemas.microsoft.com/office/powerpoint/2010/main" val="775890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BA890-69CB-36A4-1154-A76D1C76AD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25BC0C-F8EA-FFEE-E880-A8C81445DE06}"/>
              </a:ext>
            </a:extLst>
          </p:cNvPr>
          <p:cNvSpPr>
            <a:spLocks noGrp="1"/>
          </p:cNvSpPr>
          <p:nvPr>
            <p:ph type="body" sz="quarter" idx="11"/>
          </p:nvPr>
        </p:nvSpPr>
        <p:spPr>
          <a:xfrm>
            <a:off x="615950" y="1237312"/>
            <a:ext cx="5329238" cy="600790"/>
          </a:xfrm>
        </p:spPr>
        <p:txBody>
          <a:bodyPr/>
          <a:lstStyle/>
          <a:p>
            <a:r>
              <a:rPr lang="en-GB" sz="3600" dirty="0">
                <a:latin typeface="Museo Sans 500" panose="02000000000000000000" pitchFamily="2" charset="77"/>
              </a:rPr>
              <a:t>About The Bridge Care</a:t>
            </a:r>
          </a:p>
        </p:txBody>
      </p:sp>
      <p:sp>
        <p:nvSpPr>
          <p:cNvPr id="31" name="Text Placeholder 30">
            <a:extLst>
              <a:ext uri="{FF2B5EF4-FFF2-40B4-BE49-F238E27FC236}">
                <a16:creationId xmlns:a16="http://schemas.microsoft.com/office/drawing/2014/main" id="{7CBAEFDE-0DBA-C047-5505-E6D2664B3D1A}"/>
              </a:ext>
            </a:extLst>
          </p:cNvPr>
          <p:cNvSpPr>
            <a:spLocks noGrp="1"/>
          </p:cNvSpPr>
          <p:nvPr>
            <p:ph type="body" sz="quarter" idx="10"/>
          </p:nvPr>
        </p:nvSpPr>
        <p:spPr>
          <a:xfrm>
            <a:off x="615949" y="2096293"/>
            <a:ext cx="5624869" cy="6582758"/>
          </a:xfrm>
        </p:spPr>
        <p:txBody>
          <a:bodyPr/>
          <a:lstStyle/>
          <a:p>
            <a:pPr>
              <a:spcAft>
                <a:spcPts val="800"/>
              </a:spcAft>
            </a:pPr>
            <a:r>
              <a:rPr lang="en-GB" sz="1400" dirty="0">
                <a:effectLst/>
                <a:ea typeface="Times New Roman" panose="02020603050405020304" pitchFamily="18" charset="0"/>
                <a:cs typeface="Calibri" panose="020F0502020204030204" pitchFamily="34" charset="0"/>
              </a:rPr>
              <a:t>Looking for a job that really makes a difference? Look no further…</a:t>
            </a:r>
            <a:endParaRPr lang="en-GB" sz="1400" dirty="0">
              <a:effectLst/>
              <a:ea typeface="Times New Roman" panose="02020603050405020304" pitchFamily="18" charset="0"/>
              <a:cs typeface="Times New Roman" panose="02020603050405020304" pitchFamily="18" charset="0"/>
            </a:endParaRPr>
          </a:p>
          <a:p>
            <a:pPr>
              <a:spcAft>
                <a:spcPts val="800"/>
              </a:spcAft>
            </a:pPr>
            <a:r>
              <a:rPr lang="en-GB" sz="1400" dirty="0">
                <a:effectLst/>
                <a:ea typeface="Times New Roman" panose="02020603050405020304" pitchFamily="18" charset="0"/>
                <a:cs typeface="Calibri" panose="020F0502020204030204" pitchFamily="34" charset="0"/>
              </a:rPr>
              <a:t>The Bridge Care is on a mission to create the world’s best specialist support setting for people with learning disabilities, autism and uniquely complex needs in a lovely purpose-built home. What sets us apart is our team and the drive we all have to make a real difference to vulnerable peoples’ lives. We deliver an unrivalled service for those individuals others have struggled to successfully support. The team wants dedicated people that genuinely enjoy changing people’s lives for the better.</a:t>
            </a:r>
            <a:endParaRPr lang="en-GB" sz="1400" dirty="0">
              <a:effectLst/>
              <a:ea typeface="Times New Roman" panose="02020603050405020304" pitchFamily="18" charset="0"/>
              <a:cs typeface="Times New Roman" panose="02020603050405020304" pitchFamily="18" charset="0"/>
            </a:endParaRPr>
          </a:p>
          <a:p>
            <a:pPr>
              <a:spcAft>
                <a:spcPts val="800"/>
              </a:spcAft>
            </a:pPr>
            <a:r>
              <a:rPr lang="en-GB" sz="1400" dirty="0">
                <a:effectLst/>
                <a:ea typeface="Times New Roman" panose="02020603050405020304" pitchFamily="18" charset="0"/>
                <a:cs typeface="Calibri" panose="020F0502020204030204" pitchFamily="34" charset="0"/>
              </a:rPr>
              <a:t>We provide community based registered care services for people with learning disabilities, autism and associated complex care needs. We provide personalised outcome-based support to enable individuals with enhanced care and support needs to live safely, happily and successfully in the community.</a:t>
            </a:r>
            <a:endParaRPr lang="en-GB" sz="1400" dirty="0">
              <a:effectLst/>
              <a:ea typeface="Times New Roman" panose="02020603050405020304" pitchFamily="18" charset="0"/>
              <a:cs typeface="Times New Roman" panose="02020603050405020304" pitchFamily="18" charset="0"/>
            </a:endParaRPr>
          </a:p>
          <a:p>
            <a:pPr>
              <a:spcAft>
                <a:spcPts val="800"/>
              </a:spcAft>
            </a:pPr>
            <a:r>
              <a:rPr lang="en-GB" sz="1400" dirty="0">
                <a:effectLst/>
                <a:ea typeface="Times New Roman" panose="02020603050405020304" pitchFamily="18" charset="0"/>
                <a:cs typeface="Calibri" panose="020F0502020204030204" pitchFamily="34" charset="0"/>
              </a:rPr>
              <a:t>We take a fresh perspective to individuals support needs and like to do things differently. That means focusing on the important aspects of what matters to the people we support and keeping it simple wherever else possible.   </a:t>
            </a:r>
            <a:endParaRPr lang="en-GB"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9124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BA890-69CB-36A4-1154-A76D1C76AD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25BC0C-F8EA-FFEE-E880-A8C81445DE06}"/>
              </a:ext>
            </a:extLst>
          </p:cNvPr>
          <p:cNvSpPr>
            <a:spLocks noGrp="1"/>
          </p:cNvSpPr>
          <p:nvPr>
            <p:ph type="body" sz="quarter" idx="11"/>
          </p:nvPr>
        </p:nvSpPr>
        <p:spPr>
          <a:xfrm>
            <a:off x="666750" y="1115191"/>
            <a:ext cx="5329238" cy="600790"/>
          </a:xfrm>
        </p:spPr>
        <p:txBody>
          <a:bodyPr/>
          <a:lstStyle/>
          <a:p>
            <a:r>
              <a:rPr lang="en-GB" sz="3600" dirty="0">
                <a:latin typeface="Museo Sans 500" panose="02000000000000000000" pitchFamily="2" charset="77"/>
              </a:rPr>
              <a:t>Our Values</a:t>
            </a:r>
          </a:p>
        </p:txBody>
      </p:sp>
      <p:sp>
        <p:nvSpPr>
          <p:cNvPr id="31" name="Text Placeholder 30">
            <a:extLst>
              <a:ext uri="{FF2B5EF4-FFF2-40B4-BE49-F238E27FC236}">
                <a16:creationId xmlns:a16="http://schemas.microsoft.com/office/drawing/2014/main" id="{7CBAEFDE-0DBA-C047-5505-E6D2664B3D1A}"/>
              </a:ext>
            </a:extLst>
          </p:cNvPr>
          <p:cNvSpPr>
            <a:spLocks noGrp="1"/>
          </p:cNvSpPr>
          <p:nvPr>
            <p:ph type="body" sz="quarter" idx="10"/>
          </p:nvPr>
        </p:nvSpPr>
        <p:spPr>
          <a:xfrm>
            <a:off x="666749" y="1974173"/>
            <a:ext cx="5624869" cy="600790"/>
          </a:xfrm>
        </p:spPr>
        <p:txBody>
          <a:bodyPr/>
          <a:lstStyle/>
          <a:p>
            <a:pPr marL="12700">
              <a:spcAft>
                <a:spcPts val="735"/>
              </a:spcAft>
            </a:pPr>
            <a:r>
              <a:rPr lang="en-GB" kern="100" dirty="0">
                <a:effectLst/>
                <a:ea typeface="Corbel" panose="020B0503020204020204" pitchFamily="34" charset="0"/>
                <a:cs typeface="Corbel" panose="020B0503020204020204" pitchFamily="34" charset="0"/>
              </a:rPr>
              <a:t>Our values reflect us all and they’re the beating heart of everything we aspire to be. They set out our culture, the way we behave and the way we do things. </a:t>
            </a:r>
          </a:p>
        </p:txBody>
      </p:sp>
      <p:sp>
        <p:nvSpPr>
          <p:cNvPr id="2" name="Text Placeholder 30">
            <a:extLst>
              <a:ext uri="{FF2B5EF4-FFF2-40B4-BE49-F238E27FC236}">
                <a16:creationId xmlns:a16="http://schemas.microsoft.com/office/drawing/2014/main" id="{DDE873B7-B6F2-94DA-DAB1-7A04B80A3DA7}"/>
              </a:ext>
            </a:extLst>
          </p:cNvPr>
          <p:cNvSpPr txBox="1">
            <a:spLocks/>
          </p:cNvSpPr>
          <p:nvPr/>
        </p:nvSpPr>
        <p:spPr>
          <a:xfrm>
            <a:off x="666749" y="2833154"/>
            <a:ext cx="5624869" cy="6137425"/>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800"/>
              </a:spcAft>
            </a:pPr>
            <a:r>
              <a:rPr lang="en-GB" b="1" dirty="0">
                <a:solidFill>
                  <a:srgbClr val="000000"/>
                </a:solidFill>
                <a:effectLst/>
                <a:ea typeface="Times New Roman" panose="02020603050405020304" pitchFamily="18" charset="0"/>
                <a:cs typeface="Times New Roman" panose="02020603050405020304" pitchFamily="18" charset="0"/>
              </a:rPr>
              <a:t>Our Core Values. Behaviour Shapes Everything We Do:</a:t>
            </a:r>
            <a:r>
              <a:rPr lang="en-US" b="1" dirty="0">
                <a:solidFill>
                  <a:srgbClr val="000000"/>
                </a:solidFill>
                <a:effectLst/>
                <a:ea typeface="Times New Roman" panose="02020603050405020304" pitchFamily="18" charset="0"/>
                <a:cs typeface="MS Gothic" panose="020B0609070205080204" pitchFamily="49" charset="-128"/>
              </a:rPr>
              <a:t> </a:t>
            </a:r>
            <a:br>
              <a:rPr lang="en-GB" dirty="0">
                <a:solidFill>
                  <a:srgbClr val="000000"/>
                </a:solidFill>
                <a:effectLst/>
                <a:ea typeface="Times New Roman" panose="02020603050405020304" pitchFamily="18" charset="0"/>
                <a:cs typeface="MS Gothic" panose="020B0609070205080204" pitchFamily="49" charset="-128"/>
              </a:rPr>
            </a:br>
            <a:r>
              <a:rPr lang="en-GB" dirty="0">
                <a:solidFill>
                  <a:srgbClr val="000000"/>
                </a:solidFill>
                <a:effectLst/>
                <a:ea typeface="Times New Roman" panose="02020603050405020304" pitchFamily="18" charset="0"/>
                <a:cs typeface="Times New Roman" panose="02020603050405020304" pitchFamily="18" charset="0"/>
              </a:rPr>
              <a:t>We believe that understanding and supporting behaviour is key to achieving meaningful change. By using Positive Behavioural Support (PBS) and evidence-based techniques, we empower individuals, foster independence, and create safe, nurturing environments where everyone can thrive.</a:t>
            </a:r>
            <a:endParaRPr lang="en-GB" dirty="0">
              <a:effectLst/>
              <a:ea typeface="Times New Roman" panose="02020603050405020304" pitchFamily="18" charset="0"/>
              <a:cs typeface="Times New Roman" panose="02020603050405020304" pitchFamily="18" charset="0"/>
            </a:endParaRPr>
          </a:p>
          <a:p>
            <a:pPr>
              <a:spcAft>
                <a:spcPts val="800"/>
              </a:spcAft>
            </a:pPr>
            <a:r>
              <a:rPr lang="en-GB" dirty="0">
                <a:solidFill>
                  <a:srgbClr val="000000"/>
                </a:solidFill>
                <a:effectLst/>
                <a:ea typeface="Times New Roman" panose="02020603050405020304" pitchFamily="18" charset="0"/>
                <a:cs typeface="Times New Roman" panose="02020603050405020304" pitchFamily="18" charset="0"/>
              </a:rPr>
              <a:t>This commitment underpins our core values:</a:t>
            </a:r>
            <a:endParaRPr lang="en-GB" dirty="0">
              <a:effectLst/>
              <a:ea typeface="Times New Roman" panose="02020603050405020304" pitchFamily="18" charset="0"/>
              <a:cs typeface="Times New Roman" panose="02020603050405020304" pitchFamily="18" charset="0"/>
            </a:endParaRPr>
          </a:p>
          <a:p>
            <a:pPr marL="342900" lvl="0" indent="-342900">
              <a:buFont typeface="Wingdings" pitchFamily="2" charset="2"/>
              <a:buChar char="ü"/>
            </a:pPr>
            <a:r>
              <a:rPr lang="en-GB" b="1" dirty="0">
                <a:solidFill>
                  <a:srgbClr val="000000"/>
                </a:solidFill>
                <a:effectLst/>
                <a:ea typeface="Times New Roman" panose="02020603050405020304" pitchFamily="18" charset="0"/>
                <a:cs typeface="Times New Roman" panose="02020603050405020304" pitchFamily="18" charset="0"/>
              </a:rPr>
              <a:t>Change Perceptions </a:t>
            </a:r>
            <a:r>
              <a:rPr lang="en-GB" dirty="0">
                <a:solidFill>
                  <a:srgbClr val="000000"/>
                </a:solidFill>
                <a:effectLst/>
                <a:ea typeface="Times New Roman" panose="02020603050405020304" pitchFamily="18" charset="0"/>
                <a:cs typeface="Times New Roman" panose="02020603050405020304" pitchFamily="18" charset="0"/>
              </a:rPr>
              <a:t>– See the world through the eyes of the people we support, challenge negative views, and help shape their potential.</a:t>
            </a:r>
            <a:endParaRPr lang="en-GB" dirty="0">
              <a:effectLst/>
              <a:ea typeface="Times New Roman" panose="02020603050405020304" pitchFamily="18" charset="0"/>
              <a:cs typeface="Times New Roman" panose="02020603050405020304" pitchFamily="18" charset="0"/>
            </a:endParaRPr>
          </a:p>
          <a:p>
            <a:pPr marL="342900" lvl="0" indent="-342900">
              <a:buFont typeface="Wingdings" pitchFamily="2" charset="2"/>
              <a:buChar char="ü"/>
            </a:pPr>
            <a:r>
              <a:rPr lang="en-GB" b="1" dirty="0">
                <a:solidFill>
                  <a:srgbClr val="000000"/>
                </a:solidFill>
                <a:effectLst/>
                <a:ea typeface="Times New Roman" panose="02020603050405020304" pitchFamily="18" charset="0"/>
                <a:cs typeface="Times New Roman" panose="02020603050405020304" pitchFamily="18" charset="0"/>
              </a:rPr>
              <a:t>Take a Different Outlook </a:t>
            </a:r>
            <a:r>
              <a:rPr lang="en-GB" dirty="0">
                <a:solidFill>
                  <a:srgbClr val="000000"/>
                </a:solidFill>
                <a:effectLst/>
                <a:ea typeface="Times New Roman" panose="02020603050405020304" pitchFamily="18" charset="0"/>
                <a:cs typeface="Times New Roman" panose="02020603050405020304" pitchFamily="18" charset="0"/>
              </a:rPr>
              <a:t>– Use our wealth of experience &amp; knowledge to apply innovative approaches and create new opportunities.</a:t>
            </a:r>
            <a:endParaRPr lang="en-GB" dirty="0">
              <a:effectLst/>
              <a:ea typeface="Times New Roman" panose="02020603050405020304" pitchFamily="18" charset="0"/>
              <a:cs typeface="Times New Roman" panose="02020603050405020304" pitchFamily="18" charset="0"/>
            </a:endParaRPr>
          </a:p>
          <a:p>
            <a:pPr marL="342900" lvl="0" indent="-342900">
              <a:buFont typeface="Wingdings" pitchFamily="2" charset="2"/>
              <a:buChar char="ü"/>
            </a:pPr>
            <a:r>
              <a:rPr lang="en-GB" b="1" dirty="0">
                <a:solidFill>
                  <a:srgbClr val="000000"/>
                </a:solidFill>
                <a:effectLst/>
                <a:ea typeface="Times New Roman" panose="02020603050405020304" pitchFamily="18" charset="0"/>
                <a:cs typeface="Times New Roman" panose="02020603050405020304" pitchFamily="18" charset="0"/>
              </a:rPr>
              <a:t>Always Remember </a:t>
            </a:r>
            <a:r>
              <a:rPr lang="en-GB" dirty="0">
                <a:solidFill>
                  <a:srgbClr val="000000"/>
                </a:solidFill>
                <a:effectLst/>
                <a:ea typeface="Times New Roman" panose="02020603050405020304" pitchFamily="18" charset="0"/>
                <a:cs typeface="Times New Roman" panose="02020603050405020304" pitchFamily="18" charset="0"/>
              </a:rPr>
              <a:t>– Approach every situation with kindness, patience, optimism, resourcefulness, resilience and forgiveness.</a:t>
            </a:r>
            <a:endParaRPr lang="en-GB" dirty="0">
              <a:effectLst/>
              <a:ea typeface="Times New Roman" panose="02020603050405020304" pitchFamily="18" charset="0"/>
              <a:cs typeface="Times New Roman" panose="02020603050405020304" pitchFamily="18" charset="0"/>
            </a:endParaRPr>
          </a:p>
          <a:p>
            <a:pPr marL="342900" lvl="0" indent="-342900">
              <a:buFont typeface="Wingdings" pitchFamily="2" charset="2"/>
              <a:buChar char="ü"/>
            </a:pPr>
            <a:r>
              <a:rPr lang="en-GB" b="1" dirty="0">
                <a:solidFill>
                  <a:srgbClr val="000000"/>
                </a:solidFill>
                <a:effectLst/>
                <a:ea typeface="Times New Roman" panose="02020603050405020304" pitchFamily="18" charset="0"/>
                <a:cs typeface="Times New Roman" panose="02020603050405020304" pitchFamily="18" charset="0"/>
              </a:rPr>
              <a:t>Understand Why Situations Occur </a:t>
            </a:r>
            <a:r>
              <a:rPr lang="en-GB" dirty="0">
                <a:solidFill>
                  <a:srgbClr val="000000"/>
                </a:solidFill>
                <a:effectLst/>
                <a:ea typeface="Times New Roman" panose="02020603050405020304" pitchFamily="18" charset="0"/>
                <a:cs typeface="Times New Roman" panose="02020603050405020304" pitchFamily="18" charset="0"/>
              </a:rPr>
              <a:t>– Use evidence-based methods to support individuals effectively and appropriately.</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Font typeface="Wingdings" pitchFamily="2" charset="2"/>
              <a:buChar char="ü"/>
            </a:pPr>
            <a:r>
              <a:rPr lang="en-GB" b="1" dirty="0">
                <a:solidFill>
                  <a:srgbClr val="000000"/>
                </a:solidFill>
                <a:effectLst/>
                <a:ea typeface="Times New Roman" panose="02020603050405020304" pitchFamily="18" charset="0"/>
                <a:cs typeface="Times New Roman" panose="02020603050405020304" pitchFamily="18" charset="0"/>
              </a:rPr>
              <a:t>Everyone’s Opinion Matters </a:t>
            </a:r>
            <a:r>
              <a:rPr lang="en-GB" dirty="0">
                <a:solidFill>
                  <a:srgbClr val="000000"/>
                </a:solidFill>
                <a:effectLst/>
                <a:ea typeface="Times New Roman" panose="02020603050405020304" pitchFamily="18" charset="0"/>
                <a:cs typeface="Times New Roman" panose="02020603050405020304" pitchFamily="18" charset="0"/>
              </a:rPr>
              <a:t>– Encourage collaboration and inclusivity across all levels.</a:t>
            </a:r>
            <a:endParaRPr lang="en-GB" dirty="0">
              <a:effectLst/>
              <a:ea typeface="Times New Roman" panose="02020603050405020304" pitchFamily="18" charset="0"/>
              <a:cs typeface="Times New Roman" panose="02020603050405020304" pitchFamily="18" charset="0"/>
            </a:endParaRPr>
          </a:p>
          <a:p>
            <a:pPr>
              <a:spcAft>
                <a:spcPts val="800"/>
              </a:spcAft>
            </a:pPr>
            <a:r>
              <a:rPr lang="en-GB" dirty="0">
                <a:solidFill>
                  <a:srgbClr val="000000"/>
                </a:solidFill>
                <a:effectLst/>
                <a:ea typeface="Times New Roman" panose="02020603050405020304" pitchFamily="18" charset="0"/>
                <a:cs typeface="Times New Roman" panose="02020603050405020304" pitchFamily="18" charset="0"/>
              </a:rPr>
              <a:t>By embedding behavioural understanding into everything we do, we transform lives, break down barriers, and deliver lasting outcomes.</a:t>
            </a:r>
            <a:endParaRPr lang="en-GB"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86281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44A91-E231-2971-0709-17A8DF1547A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3D4C1E5-284D-0F82-6556-4B90399720EF}"/>
              </a:ext>
            </a:extLst>
          </p:cNvPr>
          <p:cNvSpPr>
            <a:spLocks noGrp="1"/>
          </p:cNvSpPr>
          <p:nvPr>
            <p:ph type="body" sz="quarter" idx="11"/>
          </p:nvPr>
        </p:nvSpPr>
        <p:spPr>
          <a:xfrm>
            <a:off x="615950" y="3340454"/>
            <a:ext cx="5329238" cy="600790"/>
          </a:xfrm>
        </p:spPr>
        <p:txBody>
          <a:bodyPr/>
          <a:lstStyle/>
          <a:p>
            <a:r>
              <a:rPr lang="en-GB" sz="3600" dirty="0">
                <a:latin typeface="Museo Sans 500" panose="02000000000000000000" pitchFamily="2" charset="77"/>
              </a:rPr>
              <a:t>Role Overview</a:t>
            </a:r>
          </a:p>
        </p:txBody>
      </p:sp>
      <p:sp>
        <p:nvSpPr>
          <p:cNvPr id="31" name="Text Placeholder 30">
            <a:extLst>
              <a:ext uri="{FF2B5EF4-FFF2-40B4-BE49-F238E27FC236}">
                <a16:creationId xmlns:a16="http://schemas.microsoft.com/office/drawing/2014/main" id="{CE17BD08-8EE1-090D-CCF9-7359867385D6}"/>
              </a:ext>
            </a:extLst>
          </p:cNvPr>
          <p:cNvSpPr>
            <a:spLocks noGrp="1"/>
          </p:cNvSpPr>
          <p:nvPr>
            <p:ph type="body" sz="quarter" idx="10"/>
          </p:nvPr>
        </p:nvSpPr>
        <p:spPr>
          <a:xfrm>
            <a:off x="615949" y="4199435"/>
            <a:ext cx="5624869" cy="2144228"/>
          </a:xfrm>
        </p:spPr>
        <p:txBody>
          <a:bodyPr/>
          <a:lstStyle/>
          <a:p>
            <a:pPr>
              <a:spcAft>
                <a:spcPts val="800"/>
              </a:spcAft>
            </a:pPr>
            <a:r>
              <a:rPr lang="en-GB" sz="1400" dirty="0">
                <a:effectLst/>
                <a:ea typeface="Gulim" panose="020B0600000101010101" pitchFamily="34" charset="-127"/>
                <a:cs typeface="Calibri" panose="020F0502020204030204" pitchFamily="34" charset="0"/>
              </a:rPr>
              <a:t>We are seeking a proactive and passionate Recruitment Coordinator to take a leading role in the recruitment and onboarding of staff across our residential care services. This is a people-focused role ideal for someone who thrives on building rapport, promoting meaningful careers in care, and helping others succeed in a rewarding environment.</a:t>
            </a:r>
            <a:endParaRPr lang="en-GB"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5933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BA890-69CB-36A4-1154-A76D1C76AD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25BC0C-F8EA-FFEE-E880-A8C81445DE06}"/>
              </a:ext>
            </a:extLst>
          </p:cNvPr>
          <p:cNvSpPr>
            <a:spLocks noGrp="1"/>
          </p:cNvSpPr>
          <p:nvPr>
            <p:ph type="body" sz="quarter" idx="11"/>
          </p:nvPr>
        </p:nvSpPr>
        <p:spPr>
          <a:xfrm>
            <a:off x="666750" y="1132427"/>
            <a:ext cx="5329238" cy="600790"/>
          </a:xfrm>
        </p:spPr>
        <p:txBody>
          <a:bodyPr/>
          <a:lstStyle/>
          <a:p>
            <a:r>
              <a:rPr lang="en-GB" sz="3200" dirty="0">
                <a:latin typeface="Museo Sans 500" panose="02000000000000000000" pitchFamily="2" charset="77"/>
              </a:rPr>
              <a:t>Key Responsibilities</a:t>
            </a:r>
          </a:p>
        </p:txBody>
      </p:sp>
      <p:sp>
        <p:nvSpPr>
          <p:cNvPr id="2" name="Text Placeholder 30">
            <a:extLst>
              <a:ext uri="{FF2B5EF4-FFF2-40B4-BE49-F238E27FC236}">
                <a16:creationId xmlns:a16="http://schemas.microsoft.com/office/drawing/2014/main" id="{DDE873B7-B6F2-94DA-DAB1-7A04B80A3DA7}"/>
              </a:ext>
            </a:extLst>
          </p:cNvPr>
          <p:cNvSpPr txBox="1">
            <a:spLocks/>
          </p:cNvSpPr>
          <p:nvPr/>
        </p:nvSpPr>
        <p:spPr>
          <a:xfrm>
            <a:off x="666750" y="1947925"/>
            <a:ext cx="5624869" cy="6806330"/>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Lead Recruitment Activities: </a:t>
            </a:r>
            <a:r>
              <a:rPr lang="en-GB" dirty="0">
                <a:effectLst/>
                <a:ea typeface="Gulim" panose="020B0600000101010101" pitchFamily="34" charset="-127"/>
                <a:cs typeface="Calibri" panose="020F0502020204030204" pitchFamily="34" charset="0"/>
              </a:rPr>
              <a:t>Take the lead in recruiting new team members, primarily for Support Worker positions, ensuring all homes operate with safe staffing levels.</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Candidate Management: </a:t>
            </a:r>
            <a:r>
              <a:rPr lang="en-GB" dirty="0">
                <a:effectLst/>
                <a:ea typeface="Gulim" panose="020B0600000101010101" pitchFamily="34" charset="-127"/>
                <a:cs typeface="Calibri" panose="020F0502020204030204" pitchFamily="34" charset="0"/>
              </a:rPr>
              <a:t>Review CVs, shortlist suitable candidates, conduct interviews, and communicate outcomes to service managers. Manage high volumes of candidates and triage efficiently.</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Stakeholder Collaboration: </a:t>
            </a:r>
            <a:r>
              <a:rPr lang="en-GB" dirty="0">
                <a:effectLst/>
                <a:ea typeface="Gulim" panose="020B0600000101010101" pitchFamily="34" charset="-127"/>
                <a:cs typeface="Calibri" panose="020F0502020204030204" pitchFamily="34" charset="0"/>
              </a:rPr>
              <a:t>Work closely with service managers and internal teams to ensure recruitment aligns with operational needs.</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Onboarding &amp; Compliance: </a:t>
            </a:r>
            <a:r>
              <a:rPr lang="en-GB" dirty="0">
                <a:effectLst/>
                <a:ea typeface="Gulim" panose="020B0600000101010101" pitchFamily="34" charset="-127"/>
                <a:cs typeface="Calibri" panose="020F0502020204030204" pitchFamily="34" charset="0"/>
              </a:rPr>
              <a:t>Set up new starter profiles on internal systems, track new employees through the induction process, and complete necessary compliance checks (e.g., ID verification, reference checks, right to work documentation) to meet CQC and legislative standards.</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Support Recruitment Campaigns: </a:t>
            </a:r>
            <a:r>
              <a:rPr lang="en-GB" dirty="0">
                <a:effectLst/>
                <a:ea typeface="Gulim" panose="020B0600000101010101" pitchFamily="34" charset="-127"/>
                <a:cs typeface="Calibri" panose="020F0502020204030204" pitchFamily="34" charset="0"/>
              </a:rPr>
              <a:t>Assist with the delivery of recruitment initiatives including job fairs, social media campaigns, assessment centres, and the creation of engaging video content.</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Administrative Support: </a:t>
            </a:r>
            <a:r>
              <a:rPr lang="en-GB" dirty="0">
                <a:effectLst/>
                <a:ea typeface="Gulim" panose="020B0600000101010101" pitchFamily="34" charset="-127"/>
                <a:cs typeface="Calibri" panose="020F0502020204030204" pitchFamily="34" charset="0"/>
              </a:rPr>
              <a:t>Provide occasional business administration support to services as required.</a:t>
            </a:r>
            <a:endParaRPr lang="en-GB"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b="1" dirty="0">
                <a:effectLst/>
                <a:ea typeface="Gulim" panose="020B0600000101010101" pitchFamily="34" charset="-127"/>
                <a:cs typeface="Calibri" panose="020F0502020204030204" pitchFamily="34" charset="0"/>
              </a:rPr>
              <a:t>Stay Informed: </a:t>
            </a:r>
            <a:r>
              <a:rPr lang="en-GB" dirty="0">
                <a:effectLst/>
                <a:ea typeface="Gulim" panose="020B0600000101010101" pitchFamily="34" charset="-127"/>
                <a:cs typeface="Calibri" panose="020F0502020204030204" pitchFamily="34" charset="0"/>
              </a:rPr>
              <a:t>Keep up to date with changes in government policy, recruitment practices, and sector-specific regulations.</a:t>
            </a:r>
            <a:endParaRPr lang="en-GB"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5364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BA890-69CB-36A4-1154-A76D1C76AD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25BC0C-F8EA-FFEE-E880-A8C81445DE06}"/>
              </a:ext>
            </a:extLst>
          </p:cNvPr>
          <p:cNvSpPr>
            <a:spLocks noGrp="1"/>
          </p:cNvSpPr>
          <p:nvPr>
            <p:ph type="body" sz="quarter" idx="11"/>
          </p:nvPr>
        </p:nvSpPr>
        <p:spPr>
          <a:xfrm>
            <a:off x="666750" y="1552151"/>
            <a:ext cx="5329238" cy="600790"/>
          </a:xfrm>
        </p:spPr>
        <p:txBody>
          <a:bodyPr/>
          <a:lstStyle/>
          <a:p>
            <a:r>
              <a:rPr lang="en-GB" sz="3200" dirty="0">
                <a:latin typeface="Museo Sans 500" panose="02000000000000000000" pitchFamily="2" charset="77"/>
              </a:rPr>
              <a:t>Skills &amp; Knowledge Required</a:t>
            </a:r>
          </a:p>
        </p:txBody>
      </p:sp>
      <p:sp>
        <p:nvSpPr>
          <p:cNvPr id="2" name="Text Placeholder 30">
            <a:extLst>
              <a:ext uri="{FF2B5EF4-FFF2-40B4-BE49-F238E27FC236}">
                <a16:creationId xmlns:a16="http://schemas.microsoft.com/office/drawing/2014/main" id="{DDE873B7-B6F2-94DA-DAB1-7A04B80A3DA7}"/>
              </a:ext>
            </a:extLst>
          </p:cNvPr>
          <p:cNvSpPr txBox="1">
            <a:spLocks/>
          </p:cNvSpPr>
          <p:nvPr/>
        </p:nvSpPr>
        <p:spPr>
          <a:xfrm>
            <a:off x="666750" y="2757393"/>
            <a:ext cx="5624869" cy="5981872"/>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Strong interpersonal skills with the ability to build rapport quickly and professionally.</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A proactive and highly organised approach to managing multiple priorities.</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Confident in making timely hiring decisions and working to deadlines.</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Experience with recruitment processes, including shortlisting, interviewing, and onboarding.</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Knowledge of compliance and safeguarding requirements in the care sector (desirable but not essential).</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IT proficient with the ability to use online systems and recruitment platforms effectively.</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Passionate about social care and promoting meaningful employment opportunities.</a:t>
            </a:r>
            <a:endParaRPr lang="en-GB"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84242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BA890-69CB-36A4-1154-A76D1C76AD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25BC0C-F8EA-FFEE-E880-A8C81445DE06}"/>
              </a:ext>
            </a:extLst>
          </p:cNvPr>
          <p:cNvSpPr>
            <a:spLocks noGrp="1"/>
          </p:cNvSpPr>
          <p:nvPr>
            <p:ph type="body" sz="quarter" idx="11"/>
          </p:nvPr>
        </p:nvSpPr>
        <p:spPr>
          <a:xfrm>
            <a:off x="666750" y="1657082"/>
            <a:ext cx="5329238" cy="600790"/>
          </a:xfrm>
        </p:spPr>
        <p:txBody>
          <a:bodyPr/>
          <a:lstStyle/>
          <a:p>
            <a:r>
              <a:rPr lang="en-GB" sz="3200" dirty="0">
                <a:latin typeface="Museo Sans 500" panose="02000000000000000000" pitchFamily="2" charset="77"/>
              </a:rPr>
              <a:t>What We Offer:</a:t>
            </a:r>
          </a:p>
        </p:txBody>
      </p:sp>
      <p:sp>
        <p:nvSpPr>
          <p:cNvPr id="2" name="Text Placeholder 30">
            <a:extLst>
              <a:ext uri="{FF2B5EF4-FFF2-40B4-BE49-F238E27FC236}">
                <a16:creationId xmlns:a16="http://schemas.microsoft.com/office/drawing/2014/main" id="{DDE873B7-B6F2-94DA-DAB1-7A04B80A3DA7}"/>
              </a:ext>
            </a:extLst>
          </p:cNvPr>
          <p:cNvSpPr txBox="1">
            <a:spLocks/>
          </p:cNvSpPr>
          <p:nvPr/>
        </p:nvSpPr>
        <p:spPr>
          <a:xfrm>
            <a:off x="666750" y="2412620"/>
            <a:ext cx="5624869" cy="1919538"/>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The opportunity to make a real difference by shaping our workforce.</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A supportive and collaborative working environment.</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SzPts val="1000"/>
              <a:buFont typeface="Symbol" pitchFamily="2" charset="2"/>
              <a:buChar char=""/>
              <a:tabLst>
                <a:tab pos="457200" algn="l"/>
              </a:tabLst>
            </a:pPr>
            <a:r>
              <a:rPr lang="en-GB" sz="1400" dirty="0">
                <a:effectLst/>
                <a:ea typeface="Gulim" panose="020B0600000101010101" pitchFamily="34" charset="-127"/>
                <a:cs typeface="Calibri" panose="020F0502020204030204" pitchFamily="34" charset="0"/>
              </a:rPr>
              <a:t>Ongoing training and professional development.</a:t>
            </a:r>
            <a:endParaRPr lang="en-GB" sz="1400" dirty="0">
              <a:effectLst/>
              <a:ea typeface="Times New Roman" panose="02020603050405020304" pitchFamily="18" charset="0"/>
              <a:cs typeface="Times New Roman" panose="02020603050405020304" pitchFamily="18" charset="0"/>
            </a:endParaRPr>
          </a:p>
        </p:txBody>
      </p:sp>
      <p:sp>
        <p:nvSpPr>
          <p:cNvPr id="3" name="Text Placeholder 3">
            <a:extLst>
              <a:ext uri="{FF2B5EF4-FFF2-40B4-BE49-F238E27FC236}">
                <a16:creationId xmlns:a16="http://schemas.microsoft.com/office/drawing/2014/main" id="{CE9C8FCC-A969-4B62-5C2C-E36833060847}"/>
              </a:ext>
            </a:extLst>
          </p:cNvPr>
          <p:cNvSpPr txBox="1">
            <a:spLocks/>
          </p:cNvSpPr>
          <p:nvPr/>
        </p:nvSpPr>
        <p:spPr>
          <a:xfrm>
            <a:off x="666750" y="4864977"/>
            <a:ext cx="5329238" cy="600790"/>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4000" b="1" i="0" kern="1200" spc="0">
                <a:solidFill>
                  <a:schemeClr val="accent6">
                    <a:lumMod val="10000"/>
                  </a:schemeClr>
                </a:solidFill>
                <a:latin typeface="Museo Sans 9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3200" dirty="0">
                <a:latin typeface="Museo Sans 500" panose="02000000000000000000" pitchFamily="2" charset="77"/>
              </a:rPr>
              <a:t>Company Benefits:</a:t>
            </a:r>
          </a:p>
        </p:txBody>
      </p:sp>
      <p:sp>
        <p:nvSpPr>
          <p:cNvPr id="5" name="Text Placeholder 30">
            <a:extLst>
              <a:ext uri="{FF2B5EF4-FFF2-40B4-BE49-F238E27FC236}">
                <a16:creationId xmlns:a16="http://schemas.microsoft.com/office/drawing/2014/main" id="{248794C8-24DB-AFDD-E560-BA964FB83CD8}"/>
              </a:ext>
            </a:extLst>
          </p:cNvPr>
          <p:cNvSpPr txBox="1">
            <a:spLocks/>
          </p:cNvSpPr>
          <p:nvPr/>
        </p:nvSpPr>
        <p:spPr>
          <a:xfrm>
            <a:off x="666750" y="5620515"/>
            <a:ext cx="5624869" cy="1919538"/>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lvl="0" indent="-342900">
              <a:buFont typeface="Symbol" pitchFamily="2" charset="2"/>
              <a:buChar char=""/>
            </a:pPr>
            <a:r>
              <a:rPr lang="en-GB" sz="1400" dirty="0">
                <a:effectLst/>
                <a:ea typeface="Times New Roman" panose="02020603050405020304" pitchFamily="18" charset="0"/>
                <a:cs typeface="Calibri" panose="020F0502020204030204" pitchFamily="34" charset="0"/>
              </a:rPr>
              <a:t>Cycle to work scheme</a:t>
            </a:r>
            <a:endParaRPr lang="en-GB" sz="1400" dirty="0">
              <a:effectLst/>
              <a:ea typeface="Times New Roman" panose="02020603050405020304" pitchFamily="18" charset="0"/>
              <a:cs typeface="Times New Roman" panose="02020603050405020304" pitchFamily="18" charset="0"/>
            </a:endParaRPr>
          </a:p>
          <a:p>
            <a:pPr marL="342900" lvl="0" indent="-342900">
              <a:buFont typeface="Symbol" pitchFamily="2" charset="2"/>
              <a:buChar char=""/>
            </a:pPr>
            <a:r>
              <a:rPr lang="en-GB" sz="1400" dirty="0">
                <a:effectLst/>
                <a:ea typeface="Times New Roman" panose="02020603050405020304" pitchFamily="18" charset="0"/>
                <a:cs typeface="Calibri" panose="020F0502020204030204" pitchFamily="34" charset="0"/>
              </a:rPr>
              <a:t>Charitable matching</a:t>
            </a:r>
            <a:endParaRPr lang="en-GB" sz="1400" dirty="0">
              <a:effectLst/>
              <a:ea typeface="Times New Roman" panose="02020603050405020304" pitchFamily="18" charset="0"/>
              <a:cs typeface="Times New Roman" panose="02020603050405020304" pitchFamily="18" charset="0"/>
            </a:endParaRPr>
          </a:p>
          <a:p>
            <a:pPr marL="342900" lvl="0" indent="-342900">
              <a:buFont typeface="Symbol" pitchFamily="2" charset="2"/>
              <a:buChar char=""/>
            </a:pPr>
            <a:r>
              <a:rPr lang="en-GB" sz="1400" dirty="0">
                <a:effectLst/>
                <a:ea typeface="Times New Roman" panose="02020603050405020304" pitchFamily="18" charset="0"/>
                <a:cs typeface="Calibri" panose="020F0502020204030204" pitchFamily="34" charset="0"/>
              </a:rPr>
              <a:t>Blue Light discount</a:t>
            </a:r>
            <a:endParaRPr lang="en-GB" sz="1400" dirty="0">
              <a:effectLst/>
              <a:ea typeface="Times New Roman" panose="02020603050405020304" pitchFamily="18" charset="0"/>
              <a:cs typeface="Times New Roman" panose="02020603050405020304" pitchFamily="18" charset="0"/>
            </a:endParaRPr>
          </a:p>
          <a:p>
            <a:pPr marL="342900" lvl="0" indent="-342900">
              <a:buFont typeface="Symbol" pitchFamily="2" charset="2"/>
              <a:buChar char=""/>
            </a:pPr>
            <a:r>
              <a:rPr lang="en-GB" sz="1400" dirty="0">
                <a:effectLst/>
                <a:ea typeface="Times New Roman" panose="02020603050405020304" pitchFamily="18" charset="0"/>
                <a:cs typeface="Calibri" panose="020F0502020204030204" pitchFamily="34" charset="0"/>
              </a:rPr>
              <a:t>An extra days’ annual leave on us for your birthday!</a:t>
            </a:r>
            <a:endParaRPr lang="en-GB" sz="1400" dirty="0">
              <a:effectLst/>
              <a:ea typeface="Times New Roman" panose="02020603050405020304" pitchFamily="18" charset="0"/>
              <a:cs typeface="Times New Roman" panose="02020603050405020304" pitchFamily="18" charset="0"/>
            </a:endParaRPr>
          </a:p>
          <a:p>
            <a:pPr marL="342900" lvl="0" indent="-342900">
              <a:buFont typeface="Symbol" pitchFamily="2" charset="2"/>
              <a:buChar char=""/>
            </a:pPr>
            <a:r>
              <a:rPr lang="en-GB" sz="1400" dirty="0">
                <a:effectLst/>
                <a:ea typeface="Times New Roman" panose="02020603050405020304" pitchFamily="18" charset="0"/>
                <a:cs typeface="Calibri" panose="020F0502020204030204" pitchFamily="34" charset="0"/>
              </a:rPr>
              <a:t>Long Service Awards</a:t>
            </a:r>
            <a:endParaRPr lang="en-GB" sz="1400" dirty="0">
              <a:effectLst/>
              <a:ea typeface="Times New Roman" panose="02020603050405020304" pitchFamily="18" charset="0"/>
              <a:cs typeface="Times New Roman" panose="02020603050405020304" pitchFamily="18" charset="0"/>
            </a:endParaRPr>
          </a:p>
          <a:p>
            <a:pPr marL="342900" lvl="0" indent="-342900">
              <a:spcAft>
                <a:spcPts val="800"/>
              </a:spcAft>
              <a:buFont typeface="Symbol" pitchFamily="2" charset="2"/>
              <a:buChar char=""/>
            </a:pPr>
            <a:r>
              <a:rPr lang="en-GB" sz="1400" dirty="0">
                <a:effectLst/>
                <a:ea typeface="Times New Roman" panose="02020603050405020304" pitchFamily="18" charset="0"/>
                <a:cs typeface="Calibri" panose="020F0502020204030204" pitchFamily="34" charset="0"/>
              </a:rPr>
              <a:t>Monthly award scheme (and much more!)</a:t>
            </a:r>
            <a:endParaRPr lang="en-GB" sz="140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5952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97B00-1C4C-0977-B371-291AB75FD059}"/>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C682AF42-1276-783F-FB1D-1F4D0C01C1FD}"/>
              </a:ext>
            </a:extLst>
          </p:cNvPr>
          <p:cNvSpPr txBox="1">
            <a:spLocks/>
          </p:cNvSpPr>
          <p:nvPr/>
        </p:nvSpPr>
        <p:spPr>
          <a:xfrm>
            <a:off x="599017" y="1020769"/>
            <a:ext cx="5624868" cy="366158"/>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4000" b="1" i="0" kern="1200" spc="0">
                <a:solidFill>
                  <a:schemeClr val="accent6">
                    <a:lumMod val="10000"/>
                  </a:schemeClr>
                </a:solidFill>
                <a:latin typeface="Museo Sans 9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400" dirty="0">
                <a:latin typeface="Museo Sans 500" panose="02000000000000000000" pitchFamily="2" charset="77"/>
              </a:rPr>
              <a:t>Equal Opportunities</a:t>
            </a:r>
          </a:p>
        </p:txBody>
      </p:sp>
      <p:sp>
        <p:nvSpPr>
          <p:cNvPr id="3" name="Text Placeholder 30">
            <a:extLst>
              <a:ext uri="{FF2B5EF4-FFF2-40B4-BE49-F238E27FC236}">
                <a16:creationId xmlns:a16="http://schemas.microsoft.com/office/drawing/2014/main" id="{310AF815-A08C-5C2C-8319-0FEFF327F3A6}"/>
              </a:ext>
            </a:extLst>
          </p:cNvPr>
          <p:cNvSpPr txBox="1">
            <a:spLocks/>
          </p:cNvSpPr>
          <p:nvPr/>
        </p:nvSpPr>
        <p:spPr>
          <a:xfrm>
            <a:off x="599016" y="1541082"/>
            <a:ext cx="5624869" cy="675577"/>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tabLst>
                <a:tab pos="5257800" algn="r"/>
              </a:tabLst>
            </a:pPr>
            <a:r>
              <a:rPr lang="en-US" spc="-10" dirty="0">
                <a:solidFill>
                  <a:srgbClr val="000000"/>
                </a:solidFill>
                <a:effectLst/>
                <a:uFill>
                  <a:solidFill>
                    <a:srgbClr val="000000"/>
                  </a:solidFill>
                </a:uFill>
                <a:ea typeface="Arial Unicode MS" panose="020B0604020202020204" pitchFamily="34" charset="-128"/>
                <a:cs typeface="Arial Unicode MS" panose="020B0604020202020204" pitchFamily="34" charset="-128"/>
              </a:rPr>
              <a:t>The Bridge are committed to anti-discriminatory policies and practices and it is essential that the post holder shares and promotes this. </a:t>
            </a:r>
            <a:endParaRPr lang="en-GB" dirty="0">
              <a:solidFill>
                <a:srgbClr val="000000"/>
              </a:solidFill>
              <a:effectLst/>
              <a:uFill>
                <a:solidFill>
                  <a:srgbClr val="000000"/>
                </a:solidFill>
              </a:uFill>
              <a:ea typeface="Arial Unicode MS" panose="020B0604020202020204" pitchFamily="34" charset="-128"/>
              <a:cs typeface="Arial Unicode MS" panose="020B0604020202020204" pitchFamily="34" charset="-128"/>
            </a:endParaRPr>
          </a:p>
        </p:txBody>
      </p:sp>
      <p:sp>
        <p:nvSpPr>
          <p:cNvPr id="5" name="Text Placeholder 3">
            <a:extLst>
              <a:ext uri="{FF2B5EF4-FFF2-40B4-BE49-F238E27FC236}">
                <a16:creationId xmlns:a16="http://schemas.microsoft.com/office/drawing/2014/main" id="{3CF493EE-9925-5289-2DA1-4FA6E753F4C3}"/>
              </a:ext>
            </a:extLst>
          </p:cNvPr>
          <p:cNvSpPr txBox="1">
            <a:spLocks/>
          </p:cNvSpPr>
          <p:nvPr/>
        </p:nvSpPr>
        <p:spPr>
          <a:xfrm>
            <a:off x="599017" y="2656196"/>
            <a:ext cx="5624868" cy="366158"/>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4000" b="1" i="0" kern="1200" spc="0">
                <a:solidFill>
                  <a:schemeClr val="accent6">
                    <a:lumMod val="10000"/>
                  </a:schemeClr>
                </a:solidFill>
                <a:latin typeface="Museo Sans 9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400" dirty="0">
                <a:latin typeface="Museo Sans 500" panose="02000000000000000000" pitchFamily="2" charset="77"/>
              </a:rPr>
              <a:t>Confidentiality</a:t>
            </a:r>
          </a:p>
        </p:txBody>
      </p:sp>
      <p:sp>
        <p:nvSpPr>
          <p:cNvPr id="6" name="Text Placeholder 30">
            <a:extLst>
              <a:ext uri="{FF2B5EF4-FFF2-40B4-BE49-F238E27FC236}">
                <a16:creationId xmlns:a16="http://schemas.microsoft.com/office/drawing/2014/main" id="{C053E983-0DF7-B785-D83C-56952E39CF16}"/>
              </a:ext>
            </a:extLst>
          </p:cNvPr>
          <p:cNvSpPr txBox="1">
            <a:spLocks/>
          </p:cNvSpPr>
          <p:nvPr/>
        </p:nvSpPr>
        <p:spPr>
          <a:xfrm>
            <a:off x="599016" y="3140881"/>
            <a:ext cx="5624869" cy="675577"/>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tabLst>
                <a:tab pos="5257800" algn="r"/>
              </a:tabLst>
            </a:pPr>
            <a:r>
              <a:rPr lang="en-US" spc="-10" dirty="0">
                <a:solidFill>
                  <a:srgbClr val="000000"/>
                </a:solidFill>
                <a:effectLst/>
                <a:uFill>
                  <a:solidFill>
                    <a:srgbClr val="000000"/>
                  </a:solidFill>
                </a:uFill>
                <a:ea typeface="Arial Unicode MS" panose="020B0604020202020204" pitchFamily="34" charset="-128"/>
                <a:cs typeface="Arial Unicode MS" panose="020B0604020202020204" pitchFamily="34" charset="-128"/>
              </a:rPr>
              <a:t>The post holder is required to observe strict and complete confidentiality regarding information obtained during the course of his/her duties</a:t>
            </a:r>
            <a:endParaRPr lang="en-GB" dirty="0">
              <a:solidFill>
                <a:srgbClr val="000000"/>
              </a:solidFill>
              <a:effectLst/>
              <a:uFill>
                <a:solidFill>
                  <a:srgbClr val="000000"/>
                </a:solidFill>
              </a:uFill>
              <a:ea typeface="Arial Unicode MS" panose="020B0604020202020204" pitchFamily="34" charset="-128"/>
              <a:cs typeface="Arial Unicode MS" panose="020B0604020202020204" pitchFamily="34" charset="-128"/>
            </a:endParaRPr>
          </a:p>
        </p:txBody>
      </p:sp>
      <p:sp>
        <p:nvSpPr>
          <p:cNvPr id="7" name="Text Placeholder 3">
            <a:extLst>
              <a:ext uri="{FF2B5EF4-FFF2-40B4-BE49-F238E27FC236}">
                <a16:creationId xmlns:a16="http://schemas.microsoft.com/office/drawing/2014/main" id="{D300C0C8-D60B-31C0-FB34-AC2E6C462694}"/>
              </a:ext>
            </a:extLst>
          </p:cNvPr>
          <p:cNvSpPr txBox="1">
            <a:spLocks/>
          </p:cNvSpPr>
          <p:nvPr/>
        </p:nvSpPr>
        <p:spPr>
          <a:xfrm>
            <a:off x="599017" y="4221027"/>
            <a:ext cx="5624868" cy="366158"/>
          </a:xfrm>
          <a:prstGeom prst="rect">
            <a:avLst/>
          </a:prstGeom>
        </p:spPr>
        <p:txBody>
          <a:bodyPr/>
          <a:lstStyle>
            <a:lvl1pPr marL="0" indent="0" algn="l" defTabSz="685800" rtl="0" eaLnBrk="1" latinLnBrk="0" hangingPunct="1">
              <a:lnSpc>
                <a:spcPct val="90000"/>
              </a:lnSpc>
              <a:spcBef>
                <a:spcPts val="750"/>
              </a:spcBef>
              <a:buFont typeface="Arial" panose="020B0604020202020204" pitchFamily="34" charset="0"/>
              <a:buNone/>
              <a:defRPr sz="4000" b="1" i="0" kern="1200" spc="0">
                <a:solidFill>
                  <a:schemeClr val="accent6">
                    <a:lumMod val="10000"/>
                  </a:schemeClr>
                </a:solidFill>
                <a:latin typeface="Museo Sans 9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sz="2400" dirty="0">
                <a:latin typeface="Museo Sans 500" panose="02000000000000000000" pitchFamily="2" charset="77"/>
              </a:rPr>
              <a:t>Scope of Job Description</a:t>
            </a:r>
          </a:p>
        </p:txBody>
      </p:sp>
      <p:sp>
        <p:nvSpPr>
          <p:cNvPr id="8" name="Text Placeholder 30">
            <a:extLst>
              <a:ext uri="{FF2B5EF4-FFF2-40B4-BE49-F238E27FC236}">
                <a16:creationId xmlns:a16="http://schemas.microsoft.com/office/drawing/2014/main" id="{E9A026BD-DE3F-3524-837C-B049C0259F5B}"/>
              </a:ext>
            </a:extLst>
          </p:cNvPr>
          <p:cNvSpPr txBox="1">
            <a:spLocks/>
          </p:cNvSpPr>
          <p:nvPr/>
        </p:nvSpPr>
        <p:spPr>
          <a:xfrm>
            <a:off x="599016" y="4776964"/>
            <a:ext cx="5624869" cy="675577"/>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just">
              <a:tabLst>
                <a:tab pos="5257800" algn="r"/>
              </a:tabLst>
            </a:pPr>
            <a:r>
              <a:rPr lang="en-US" spc="-10" dirty="0">
                <a:solidFill>
                  <a:srgbClr val="000000"/>
                </a:solidFill>
                <a:effectLst/>
                <a:uFill>
                  <a:solidFill>
                    <a:srgbClr val="000000"/>
                  </a:solidFill>
                </a:uFill>
                <a:ea typeface="Arial Unicode MS" panose="020B0604020202020204" pitchFamily="34" charset="-128"/>
                <a:cs typeface="Arial Unicode MS" panose="020B0604020202020204" pitchFamily="34" charset="-128"/>
              </a:rPr>
              <a:t>This job description reflects the immediate requirements and responsibilities of the post. It is not an exhaustive list of the duties but provides an indication of the work undertaken which may vary in detail in the light of changing demands and priorities. Substantial changes will be carried out in consultation with the post holder.</a:t>
            </a:r>
            <a:endParaRPr lang="en-GB" dirty="0">
              <a:solidFill>
                <a:srgbClr val="000000"/>
              </a:solidFill>
              <a:effectLst/>
              <a:uFill>
                <a:solidFill>
                  <a:srgbClr val="000000"/>
                </a:solidFill>
              </a:uFill>
              <a:ea typeface="Arial Unicode MS" panose="020B0604020202020204" pitchFamily="34" charset="-128"/>
              <a:cs typeface="Arial Unicode MS" panose="020B0604020202020204" pitchFamily="34" charset="-128"/>
            </a:endParaRPr>
          </a:p>
        </p:txBody>
      </p:sp>
      <p:sp>
        <p:nvSpPr>
          <p:cNvPr id="4" name="Text Placeholder 30">
            <a:extLst>
              <a:ext uri="{FF2B5EF4-FFF2-40B4-BE49-F238E27FC236}">
                <a16:creationId xmlns:a16="http://schemas.microsoft.com/office/drawing/2014/main" id="{048CA7F8-8066-D643-89E1-53A34FD261A7}"/>
              </a:ext>
            </a:extLst>
          </p:cNvPr>
          <p:cNvSpPr txBox="1">
            <a:spLocks/>
          </p:cNvSpPr>
          <p:nvPr/>
        </p:nvSpPr>
        <p:spPr>
          <a:xfrm>
            <a:off x="599016" y="8534040"/>
            <a:ext cx="5624869" cy="675577"/>
          </a:xfrm>
          <a:prstGeom prst="rect">
            <a:avLst/>
          </a:prstGeom>
        </p:spPr>
        <p:txBody>
          <a:bodyPr/>
          <a:lstStyle>
            <a:lvl1pPr marL="0" indent="0" algn="l" defTabSz="685800" rtl="0" eaLnBrk="1" latinLnBrk="0" hangingPunct="1">
              <a:lnSpc>
                <a:spcPct val="150000"/>
              </a:lnSpc>
              <a:spcBef>
                <a:spcPts val="750"/>
              </a:spcBef>
              <a:buFont typeface="Arial" panose="020B0604020202020204" pitchFamily="34" charset="0"/>
              <a:buNone/>
              <a:defRPr sz="1200" b="0" i="0" kern="1200" spc="0">
                <a:solidFill>
                  <a:schemeClr val="accent6">
                    <a:lumMod val="10000"/>
                  </a:schemeClr>
                </a:solidFill>
                <a:latin typeface="Museo Sans 300" panose="02000000000000000000" pitchFamily="2" charset="77"/>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b="0" i="0" kern="1200" spc="300">
                <a:solidFill>
                  <a:schemeClr val="tx1"/>
                </a:solidFill>
                <a:latin typeface="Museo Sans 300" panose="02000000000000000000" pitchFamily="2"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800"/>
              </a:spcAft>
            </a:pPr>
            <a:r>
              <a:rPr lang="en-GB" b="1" dirty="0">
                <a:effectLst/>
                <a:latin typeface="Museo Sans 500" panose="02000000000000000000" pitchFamily="2" charset="77"/>
                <a:ea typeface="Gulim" panose="020B0600000101010101" pitchFamily="34" charset="-127"/>
                <a:cs typeface="Calibri" panose="020F0502020204030204" pitchFamily="34" charset="0"/>
              </a:rPr>
              <a:t>Interested?</a:t>
            </a:r>
            <a:r>
              <a:rPr lang="en-GB" b="1" dirty="0">
                <a:latin typeface="Museo Sans 500" panose="02000000000000000000" pitchFamily="2" charset="77"/>
                <a:ea typeface="Gulim" panose="020B0600000101010101" pitchFamily="34" charset="-127"/>
                <a:cs typeface="Calibri" panose="020F0502020204030204" pitchFamily="34" charset="0"/>
              </a:rPr>
              <a:t> </a:t>
            </a:r>
            <a:r>
              <a:rPr lang="en-GB" dirty="0">
                <a:effectLst/>
                <a:ea typeface="Gulim" panose="020B0600000101010101" pitchFamily="34" charset="-127"/>
                <a:cs typeface="Calibri" panose="020F0502020204030204" pitchFamily="34" charset="0"/>
              </a:rPr>
              <a:t>Apply today and help us continue to deliver exceptional support to the individuals in our care by ensuring we recruit the right people with the right values.</a:t>
            </a:r>
            <a:endParaRPr lang="en-GB"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1934543"/>
      </p:ext>
    </p:extLst>
  </p:cSld>
  <p:clrMapOvr>
    <a:masterClrMapping/>
  </p:clrMapOvr>
</p:sld>
</file>

<file path=ppt/theme/theme1.xml><?xml version="1.0" encoding="utf-8"?>
<a:theme xmlns:a="http://schemas.openxmlformats.org/drawingml/2006/main" name="Office Theme">
  <a:themeElements>
    <a:clrScheme name="THE BRIDGE">
      <a:dk1>
        <a:srgbClr val="B5D1EA"/>
      </a:dk1>
      <a:lt1>
        <a:srgbClr val="FFFFFF"/>
      </a:lt1>
      <a:dk2>
        <a:srgbClr val="1D2E56"/>
      </a:dk2>
      <a:lt2>
        <a:srgbClr val="498ECC"/>
      </a:lt2>
      <a:accent1>
        <a:srgbClr val="3557A4"/>
      </a:accent1>
      <a:accent2>
        <a:srgbClr val="C4E4FF"/>
      </a:accent2>
      <a:accent3>
        <a:srgbClr val="2B4786"/>
      </a:accent3>
      <a:accent4>
        <a:srgbClr val="B5D1EA"/>
      </a:accent4>
      <a:accent5>
        <a:srgbClr val="1D2E56"/>
      </a:accent5>
      <a:accent6>
        <a:srgbClr val="F8F8F8"/>
      </a:accent6>
      <a:hlink>
        <a:srgbClr val="B5D1EA"/>
      </a:hlink>
      <a:folHlink>
        <a:srgbClr val="1D2E56"/>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THE BRIDGE">
      <a:dk1>
        <a:srgbClr val="B5D1EA"/>
      </a:dk1>
      <a:lt1>
        <a:srgbClr val="FFFFFF"/>
      </a:lt1>
      <a:dk2>
        <a:srgbClr val="1D2E56"/>
      </a:dk2>
      <a:lt2>
        <a:srgbClr val="498ECC"/>
      </a:lt2>
      <a:accent1>
        <a:srgbClr val="3557A4"/>
      </a:accent1>
      <a:accent2>
        <a:srgbClr val="C4E4FF"/>
      </a:accent2>
      <a:accent3>
        <a:srgbClr val="2B4786"/>
      </a:accent3>
      <a:accent4>
        <a:srgbClr val="B5D1EA"/>
      </a:accent4>
      <a:accent5>
        <a:srgbClr val="1D2E56"/>
      </a:accent5>
      <a:accent6>
        <a:srgbClr val="F8F8F8"/>
      </a:accent6>
      <a:hlink>
        <a:srgbClr val="B5D1EA"/>
      </a:hlink>
      <a:folHlink>
        <a:srgbClr val="1D2E56"/>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THE BRIDGE">
      <a:dk1>
        <a:srgbClr val="B5D1EA"/>
      </a:dk1>
      <a:lt1>
        <a:srgbClr val="FFFFFF"/>
      </a:lt1>
      <a:dk2>
        <a:srgbClr val="1D2E56"/>
      </a:dk2>
      <a:lt2>
        <a:srgbClr val="498ECC"/>
      </a:lt2>
      <a:accent1>
        <a:srgbClr val="3557A4"/>
      </a:accent1>
      <a:accent2>
        <a:srgbClr val="C4E4FF"/>
      </a:accent2>
      <a:accent3>
        <a:srgbClr val="2B4786"/>
      </a:accent3>
      <a:accent4>
        <a:srgbClr val="B5D1EA"/>
      </a:accent4>
      <a:accent5>
        <a:srgbClr val="1D2E56"/>
      </a:accent5>
      <a:accent6>
        <a:srgbClr val="F8F8F8"/>
      </a:accent6>
      <a:hlink>
        <a:srgbClr val="B5D1EA"/>
      </a:hlink>
      <a:folHlink>
        <a:srgbClr val="1D2E56"/>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988</Words>
  <Application>Microsoft Office PowerPoint</Application>
  <PresentationFormat>Custom</PresentationFormat>
  <Paragraphs>64</Paragraphs>
  <Slides>8</Slides>
  <Notes>7</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8</vt:i4>
      </vt:variant>
    </vt:vector>
  </HeadingPairs>
  <TitlesOfParts>
    <vt:vector size="23" baseType="lpstr">
      <vt:lpstr>Gulim</vt:lpstr>
      <vt:lpstr>Aptos</vt:lpstr>
      <vt:lpstr>Arial</vt:lpstr>
      <vt:lpstr>Arial Unicode MS</vt:lpstr>
      <vt:lpstr>Corbel</vt:lpstr>
      <vt:lpstr>Museo Sans 300</vt:lpstr>
      <vt:lpstr>Museo Sans 500</vt:lpstr>
      <vt:lpstr>Museo Sans 700</vt:lpstr>
      <vt:lpstr>Museo Sans 900</vt:lpstr>
      <vt:lpstr>Symbol</vt:lpstr>
      <vt:lpstr>Times New Roman</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Evans</dc:creator>
  <cp:lastModifiedBy>Jade Swales</cp:lastModifiedBy>
  <cp:revision>2</cp:revision>
  <dcterms:created xsi:type="dcterms:W3CDTF">2024-12-13T14:24:26Z</dcterms:created>
  <dcterms:modified xsi:type="dcterms:W3CDTF">2025-12-05T09:11:03Z</dcterms:modified>
</cp:coreProperties>
</file>